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ppt/tags/tag5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6.xml" ContentType="application/vnd.openxmlformats-officedocument.presentationml.tags+xml"/>
  <Override PartName="/ppt/notesSlides/notesSlide6.xml" ContentType="application/vnd.openxmlformats-officedocument.presentationml.notesSlide+xml"/>
  <Override PartName="/ppt/tags/tag7.xml" ContentType="application/vnd.openxmlformats-officedocument.presentationml.tags+xml"/>
  <Override PartName="/ppt/notesSlides/notesSlide7.xml" ContentType="application/vnd.openxmlformats-officedocument.presentationml.notesSlide+xml"/>
  <Override PartName="/ppt/tags/tag8.xml" ContentType="application/vnd.openxmlformats-officedocument.presentationml.tags+xml"/>
  <Override PartName="/ppt/notesSlides/notesSlide8.xml" ContentType="application/vnd.openxmlformats-officedocument.presentationml.notesSlide+xml"/>
  <Override PartName="/ppt/tags/tag9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10.xml" ContentType="application/vnd.openxmlformats-officedocument.presentationml.tags+xml"/>
  <Override PartName="/ppt/notesSlides/notesSlide11.xml" ContentType="application/vnd.openxmlformats-officedocument.presentationml.notesSlide+xml"/>
  <Override PartName="/ppt/tags/tag11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tags/tag12.xml" ContentType="application/vnd.openxmlformats-officedocument.presentationml.tags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tags/tag13.xml" ContentType="application/vnd.openxmlformats-officedocument.presentationml.tags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tags/tag14.xml" ContentType="application/vnd.openxmlformats-officedocument.presentationml.tags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tags/tag15.xml" ContentType="application/vnd.openxmlformats-officedocument.presentationml.tags+xml"/>
  <Override PartName="/ppt/notesSlides/notesSlide25.xml" ContentType="application/vnd.openxmlformats-officedocument.presentationml.notesSlide+xml"/>
  <Override PartName="/ppt/tags/tag16.xml" ContentType="application/vnd.openxmlformats-officedocument.presentationml.tags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tags/tag17.xml" ContentType="application/vnd.openxmlformats-officedocument.presentationml.tags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tags/tag18.xml" ContentType="application/vnd.openxmlformats-officedocument.presentationml.tags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tags/tag19.xml" ContentType="application/vnd.openxmlformats-officedocument.presentationml.tags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tags/tag20.xml" ContentType="application/vnd.openxmlformats-officedocument.presentationml.tags+xml"/>
  <Override PartName="/ppt/notesSlides/notesSlide51.xml" ContentType="application/vnd.openxmlformats-officedocument.presentationml.notesSlide+xml"/>
  <Override PartName="/ppt/tags/tag21.xml" ContentType="application/vnd.openxmlformats-officedocument.presentationml.tags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tags/tag22.xml" ContentType="application/vnd.openxmlformats-officedocument.presentationml.tags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tags/tag2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0" r:id="rId1"/>
    <p:sldMasterId id="2147484032" r:id="rId2"/>
  </p:sldMasterIdLst>
  <p:notesMasterIdLst>
    <p:notesMasterId r:id="rId61"/>
  </p:notesMasterIdLst>
  <p:sldIdLst>
    <p:sldId id="876" r:id="rId3"/>
    <p:sldId id="925" r:id="rId4"/>
    <p:sldId id="759" r:id="rId5"/>
    <p:sldId id="628" r:id="rId6"/>
    <p:sldId id="926" r:id="rId7"/>
    <p:sldId id="927" r:id="rId8"/>
    <p:sldId id="788" r:id="rId9"/>
    <p:sldId id="928" r:id="rId10"/>
    <p:sldId id="956" r:id="rId11"/>
    <p:sldId id="930" r:id="rId12"/>
    <p:sldId id="932" r:id="rId13"/>
    <p:sldId id="886" r:id="rId14"/>
    <p:sldId id="936" r:id="rId15"/>
    <p:sldId id="955" r:id="rId16"/>
    <p:sldId id="942" r:id="rId17"/>
    <p:sldId id="957" r:id="rId18"/>
    <p:sldId id="944" r:id="rId19"/>
    <p:sldId id="946" r:id="rId20"/>
    <p:sldId id="947" r:id="rId21"/>
    <p:sldId id="948" r:id="rId22"/>
    <p:sldId id="952" r:id="rId23"/>
    <p:sldId id="966" r:id="rId24"/>
    <p:sldId id="967" r:id="rId25"/>
    <p:sldId id="968" r:id="rId26"/>
    <p:sldId id="972" r:id="rId27"/>
    <p:sldId id="976" r:id="rId28"/>
    <p:sldId id="977" r:id="rId29"/>
    <p:sldId id="978" r:id="rId30"/>
    <p:sldId id="979" r:id="rId31"/>
    <p:sldId id="980" r:id="rId32"/>
    <p:sldId id="981" r:id="rId33"/>
    <p:sldId id="987" r:id="rId34"/>
    <p:sldId id="984" r:id="rId35"/>
    <p:sldId id="985" r:id="rId36"/>
    <p:sldId id="990" r:id="rId37"/>
    <p:sldId id="995" r:id="rId38"/>
    <p:sldId id="996" r:id="rId39"/>
    <p:sldId id="1015" r:id="rId40"/>
    <p:sldId id="998" r:id="rId41"/>
    <p:sldId id="999" r:id="rId42"/>
    <p:sldId id="1000" r:id="rId43"/>
    <p:sldId id="1001" r:id="rId44"/>
    <p:sldId id="1002" r:id="rId45"/>
    <p:sldId id="1003" r:id="rId46"/>
    <p:sldId id="1004" r:id="rId47"/>
    <p:sldId id="1021" r:id="rId48"/>
    <p:sldId id="1022" r:id="rId49"/>
    <p:sldId id="1035" r:id="rId50"/>
    <p:sldId id="1024" r:id="rId51"/>
    <p:sldId id="1025" r:id="rId52"/>
    <p:sldId id="1041" r:id="rId53"/>
    <p:sldId id="1026" r:id="rId54"/>
    <p:sldId id="1027" r:id="rId55"/>
    <p:sldId id="1042" r:id="rId56"/>
    <p:sldId id="1044" r:id="rId57"/>
    <p:sldId id="1045" r:id="rId58"/>
    <p:sldId id="1050" r:id="rId59"/>
    <p:sldId id="291" r:id="rId60"/>
  </p:sldIdLst>
  <p:sldSz cx="9144000" cy="5143500" type="screen16x9"/>
  <p:notesSz cx="6858000" cy="9144000"/>
  <p:custDataLst>
    <p:tags r:id="rId62"/>
  </p:custDataLst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336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Barbara Reif" initials="BR" lastIdx="3" clrIdx="0"/>
  <p:cmAuthor id="1" name="Jane Gibbons -X (jagibbon - DEL ORO CONSULTING INC at Cisco)" initials="JG-(-DOCIaC" lastIdx="28" clrIdx="1"/>
  <p:cmAuthor id="2" name="Bob Vachon" initials="BV" lastIdx="24" clrIdx="2"/>
  <p:cmAuthor id="3" name="Sue Livingston -X (suliving - UNICON INC at Cisco)" initials="SL-(-UIaC" lastIdx="4" clrIdx="3">
    <p:extLst>
      <p:ext uri="{19B8F6BF-5375-455C-9EA6-DF929625EA0E}">
        <p15:presenceInfo xmlns:p15="http://schemas.microsoft.com/office/powerpoint/2012/main" userId="S::suliving@cisco.com::dc701d48-dd51-411a-9041-b7f1328f1486" providerId="AD"/>
      </p:ext>
    </p:extLst>
  </p:cmAuthor>
  <p:cmAuthor id="4" name="jagibbon" initials="jmg" lastIdx="3" clrIdx="4">
    <p:extLst>
      <p:ext uri="{19B8F6BF-5375-455C-9EA6-DF929625EA0E}">
        <p15:presenceInfo xmlns:p15="http://schemas.microsoft.com/office/powerpoint/2012/main" userId="jagibbo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0000CC"/>
    <a:srgbClr val="000099"/>
    <a:srgbClr val="CC99FF"/>
    <a:srgbClr val="CC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913" autoAdjust="0"/>
    <p:restoredTop sz="84965" autoAdjust="0"/>
  </p:normalViewPr>
  <p:slideViewPr>
    <p:cSldViewPr snapToGrid="0" showGuides="1">
      <p:cViewPr varScale="1">
        <p:scale>
          <a:sx n="123" d="100"/>
          <a:sy n="123" d="100"/>
        </p:scale>
        <p:origin x="1038" y="96"/>
      </p:cViewPr>
      <p:guideLst>
        <p:guide orient="horz" pos="1620"/>
        <p:guide pos="33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11" d="100"/>
        <a:sy n="111" d="100"/>
      </p:scale>
      <p:origin x="0" y="-512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commentAuthors" Target="commentAuthor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theme" Target="theme/theme1.xml"/><Relationship Id="rId5" Type="http://schemas.openxmlformats.org/officeDocument/2006/relationships/slide" Target="slides/slide3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6337D9-3022-3D41-8D8A-BDF2F3B0DD8E}" type="datetimeFigureOut">
              <a:rPr lang="en-US" smtClean="0"/>
              <a:t>8/28/2021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41018C-6CAF-B84E-B92C-ECB119457FBA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75648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buFontTx/>
              <a:buNone/>
            </a:pPr>
            <a:r>
              <a:rPr lang="es-419" b="0"/>
              <a:t>Programa de la Academia de Redes de Cisco</a:t>
            </a:r>
          </a:p>
          <a:p>
            <a:pPr rtl="0">
              <a:buFontTx/>
              <a:buNone/>
            </a:pPr>
            <a:r>
              <a:rPr lang="es-419" b="0"/>
              <a:t>Introducción a Redes v7.0 (ITN)</a:t>
            </a:r>
          </a:p>
          <a:p>
            <a:pPr rtl="0">
              <a:buFontTx/>
              <a:buNone/>
            </a:pPr>
            <a:r>
              <a:rPr lang="es-419" sz="1200" b="0"/>
              <a:t>Módulo 1:</a:t>
            </a:r>
            <a:r>
              <a:rPr lang="es-419" sz="1200" b="0" baseline="0"/>
              <a:t> Redes hoy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641018C-6CAF-B84E-B92C-ECB119457FBA}" type="slidenum">
              <a:rPr/>
              <a:t>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081187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lnSpc>
                <a:spcPct val="80000"/>
              </a:lnSpc>
              <a:buFontTx/>
              <a:buNone/>
            </a:pPr>
            <a:r>
              <a:rPr lang="es-419"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 – Redes hoy</a:t>
            </a:r>
          </a:p>
          <a:p>
            <a:pPr rtl="0">
              <a:lnSpc>
                <a:spcPct val="80000"/>
              </a:lnSpc>
              <a:buFontTx/>
              <a:buNone/>
            </a:pPr>
            <a:r>
              <a:rPr lang="es-419"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1.2 – Componentes</a:t>
            </a:r>
            <a:r>
              <a:rPr lang="es-419" sz="1200" kern="1200" baseline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 de red</a:t>
            </a:r>
          </a:p>
          <a:p>
            <a:pPr marL="0" marR="0" lvl="0" indent="0" algn="l" defTabSz="4572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419"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1.2.4 – </a:t>
            </a:r>
            <a:r>
              <a:rPr lang="es-419"/>
              <a:t>Dispositivos de red intermedios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641018C-6CAF-B84E-B92C-ECB119457FBA}" type="slidenum">
              <a:rPr>
                <a:solidFill>
                  <a:prstClr val="black"/>
                </a:solidFill>
              </a:rPr>
              <a:pPr rtl="0"/>
              <a:t>10</a:t>
            </a:fld>
            <a:endParaRPr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79415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rtl="0"/>
            <a:fld id="{04267211-205D-47E8-9F29-7E4C01D43DC3}" type="slidenum">
              <a:rPr sz="800">
                <a:solidFill>
                  <a:prstClr val="black"/>
                </a:solidFill>
              </a:rPr>
              <a:pPr rtl="0"/>
              <a:t>11</a:t>
            </a:fld>
            <a:endParaRPr sz="800">
              <a:solidFill>
                <a:prstClr val="black"/>
              </a:solidFill>
            </a:endParaRPr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rtl="0">
              <a:lnSpc>
                <a:spcPct val="80000"/>
              </a:lnSpc>
              <a:buFontTx/>
              <a:buNone/>
            </a:pPr>
            <a:r>
              <a:rPr lang="es-419"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 – Redes hoy</a:t>
            </a:r>
          </a:p>
          <a:p>
            <a:pPr rtl="0">
              <a:lnSpc>
                <a:spcPct val="80000"/>
              </a:lnSpc>
              <a:buFontTx/>
              <a:buNone/>
            </a:pPr>
            <a:r>
              <a:rPr lang="es-419"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1.2 – Componentes</a:t>
            </a:r>
            <a:r>
              <a:rPr lang="es-419" sz="1200" kern="1200" baseline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 de red</a:t>
            </a:r>
          </a:p>
          <a:p>
            <a:pPr marL="0" marR="0" lvl="0" indent="0" algn="l" defTabSz="4572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419"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1.2.5 – </a:t>
            </a:r>
            <a:r>
              <a:rPr lang="es-419"/>
              <a:t>Medios de red</a:t>
            </a:r>
          </a:p>
          <a:p>
            <a:pPr marL="0" marR="0" lvl="0" indent="0" algn="l" defTabSz="4572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419" sz="1200">
                <a:effectLst/>
              </a:rPr>
              <a:t>1.2.6 – Verifique su comprensión - Componentes de red</a:t>
            </a:r>
          </a:p>
        </p:txBody>
      </p:sp>
    </p:spTree>
    <p:extLst>
      <p:ext uri="{BB962C8B-B14F-4D97-AF65-F5344CB8AC3E}">
        <p14:creationId xmlns:p14="http://schemas.microsoft.com/office/powerpoint/2010/main" val="34275545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lnSpc>
                <a:spcPct val="80000"/>
              </a:lnSpc>
              <a:buFontTx/>
              <a:buNone/>
            </a:pPr>
            <a:r>
              <a:rPr lang="es-419"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 – Redes hoy</a:t>
            </a:r>
          </a:p>
          <a:p>
            <a:pPr rtl="0">
              <a:lnSpc>
                <a:spcPct val="80000"/>
              </a:lnSpc>
              <a:buFontTx/>
              <a:buNone/>
            </a:pPr>
            <a:r>
              <a:rPr lang="es-419"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1.3 – </a:t>
            </a:r>
            <a:r>
              <a:rPr lang="es-419" sz="1200">
                <a:solidFill>
                  <a:schemeClr val="accent5">
                    <a:lumMod val="40000"/>
                    <a:lumOff val="60000"/>
                  </a:schemeClr>
                </a:solidFill>
              </a:rPr>
              <a:t>Representaciones de red y topologías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641018C-6CAF-B84E-B92C-ECB119457FBA}" type="slidenum">
              <a:rPr>
                <a:solidFill>
                  <a:prstClr val="black"/>
                </a:solidFill>
              </a:rPr>
              <a:pPr rtl="0"/>
              <a:t>12</a:t>
            </a:fld>
            <a:endParaRPr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81813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lnSpc>
                <a:spcPct val="80000"/>
              </a:lnSpc>
              <a:buFontTx/>
              <a:buNone/>
            </a:pPr>
            <a:r>
              <a:rPr lang="es-419"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 – Redes hoy</a:t>
            </a:r>
          </a:p>
          <a:p>
            <a:pPr rtl="0">
              <a:lnSpc>
                <a:spcPct val="80000"/>
              </a:lnSpc>
              <a:buFontTx/>
              <a:buNone/>
            </a:pPr>
            <a:r>
              <a:rPr lang="es-419"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1.3 – </a:t>
            </a:r>
            <a:r>
              <a:rPr lang="es-419" sz="1200">
                <a:solidFill>
                  <a:schemeClr val="accent5">
                    <a:lumMod val="40000"/>
                    <a:lumOff val="60000"/>
                  </a:schemeClr>
                </a:solidFill>
              </a:rPr>
              <a:t>Representaciones de red y topologías</a:t>
            </a:r>
          </a:p>
          <a:p>
            <a:pPr rtl="0">
              <a:lnSpc>
                <a:spcPct val="80000"/>
              </a:lnSpc>
              <a:buFontTx/>
              <a:buNone/>
            </a:pPr>
            <a:r>
              <a:rPr lang="es-419">
                <a:latin typeface="Arial" charset="0"/>
              </a:rPr>
              <a:t>1.3.1 – Representaciones de red</a:t>
            </a:r>
            <a:r>
              <a:rPr lang="es-419" baseline="0">
                <a:latin typeface="Arial" charset="0"/>
              </a:rPr>
              <a:t>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641018C-6CAF-B84E-B92C-ECB119457FBA}" type="slidenum">
              <a:rPr>
                <a:solidFill>
                  <a:prstClr val="black"/>
                </a:solidFill>
              </a:rPr>
              <a:pPr rtl="0"/>
              <a:t>13</a:t>
            </a:fld>
            <a:endParaRPr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58769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lnSpc>
                <a:spcPct val="80000"/>
              </a:lnSpc>
              <a:buFontTx/>
              <a:buNone/>
            </a:pPr>
            <a:r>
              <a:rPr lang="es-419"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 – Redes hoy</a:t>
            </a:r>
          </a:p>
          <a:p>
            <a:pPr rtl="0">
              <a:lnSpc>
                <a:spcPct val="80000"/>
              </a:lnSpc>
              <a:buFontTx/>
              <a:buNone/>
            </a:pPr>
            <a:r>
              <a:rPr lang="es-419"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1.3 – </a:t>
            </a:r>
            <a:r>
              <a:rPr lang="es-419" sz="1200">
                <a:solidFill>
                  <a:schemeClr val="accent5">
                    <a:lumMod val="40000"/>
                    <a:lumOff val="60000"/>
                  </a:schemeClr>
                </a:solidFill>
              </a:rPr>
              <a:t>Representaciones de red y topologías</a:t>
            </a:r>
          </a:p>
          <a:p>
            <a:pPr rtl="0">
              <a:lnSpc>
                <a:spcPct val="80000"/>
              </a:lnSpc>
              <a:buFontTx/>
              <a:buNone/>
            </a:pPr>
            <a:r>
              <a:rPr lang="es-419">
                <a:latin typeface="Arial" charset="0"/>
              </a:rPr>
              <a:t>1.3.2 – Diagramas de topología</a:t>
            </a:r>
          </a:p>
          <a:p>
            <a:pPr marL="0" marR="0" lvl="0" indent="0" algn="l" defTabSz="4572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419" sz="1200">
                <a:effectLst/>
              </a:rPr>
              <a:t>1.3.3 — Compruebe su comprensión — Representación de redes y topologías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641018C-6CAF-B84E-B92C-ECB119457FBA}" type="slidenum">
              <a:rPr>
                <a:solidFill>
                  <a:prstClr val="black"/>
                </a:solidFill>
              </a:rPr>
              <a:pPr rtl="0"/>
              <a:t>14</a:t>
            </a:fld>
            <a:endParaRPr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07111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lnSpc>
                <a:spcPct val="80000"/>
              </a:lnSpc>
              <a:buFontTx/>
              <a:buNone/>
            </a:pPr>
            <a:r>
              <a:rPr lang="es-419"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 – Redes hoy</a:t>
            </a:r>
          </a:p>
          <a:p>
            <a:pPr rtl="0">
              <a:lnSpc>
                <a:spcPct val="80000"/>
              </a:lnSpc>
              <a:buFontTx/>
              <a:buNone/>
            </a:pPr>
            <a:r>
              <a:rPr lang="es-419"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1.4 – </a:t>
            </a:r>
            <a:r>
              <a:rPr lang="es-419" sz="1200">
                <a:solidFill>
                  <a:schemeClr val="accent5">
                    <a:lumMod val="40000"/>
                    <a:lumOff val="60000"/>
                  </a:schemeClr>
                </a:solidFill>
              </a:rPr>
              <a:t>Tipos comunes de redes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641018C-6CAF-B84E-B92C-ECB119457FBA}" type="slidenum">
              <a:rPr>
                <a:solidFill>
                  <a:prstClr val="black"/>
                </a:solidFill>
              </a:rPr>
              <a:pPr rtl="0"/>
              <a:t>15</a:t>
            </a:fld>
            <a:endParaRPr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81813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lnSpc>
                <a:spcPct val="80000"/>
              </a:lnSpc>
              <a:buFontTx/>
              <a:buNone/>
            </a:pPr>
            <a:r>
              <a:rPr lang="es-419"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 – Redes hoy</a:t>
            </a:r>
          </a:p>
          <a:p>
            <a:pPr rtl="0">
              <a:lnSpc>
                <a:spcPct val="80000"/>
              </a:lnSpc>
              <a:buFontTx/>
              <a:buNone/>
            </a:pPr>
            <a:r>
              <a:rPr lang="es-419"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1.4 – </a:t>
            </a:r>
            <a:r>
              <a:rPr lang="es-419" sz="1200">
                <a:solidFill>
                  <a:schemeClr val="accent5">
                    <a:lumMod val="40000"/>
                    <a:lumOff val="60000"/>
                  </a:schemeClr>
                </a:solidFill>
              </a:rPr>
              <a:t>Tipos comunes de redes</a:t>
            </a:r>
          </a:p>
          <a:p>
            <a:pPr rtl="0"/>
            <a:r>
              <a:rPr lang="es-419"/>
              <a:t>1.4.1</a:t>
            </a:r>
            <a:r>
              <a:rPr lang="es-419" baseline="0"/>
              <a:t> – Redes de muchos tamaños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641018C-6CAF-B84E-B92C-ECB119457FBA}" type="slidenum">
              <a:rPr>
                <a:solidFill>
                  <a:prstClr val="black"/>
                </a:solidFill>
              </a:rPr>
              <a:pPr rtl="0"/>
              <a:t>16</a:t>
            </a:fld>
            <a:endParaRPr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84409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rtl="0"/>
            <a:fld id="{04267211-205D-47E8-9F29-7E4C01D43DC3}" type="slidenum">
              <a:rPr sz="800">
                <a:solidFill>
                  <a:prstClr val="black"/>
                </a:solidFill>
              </a:rPr>
              <a:pPr rtl="0"/>
              <a:t>17</a:t>
            </a:fld>
            <a:endParaRPr sz="800">
              <a:solidFill>
                <a:prstClr val="black"/>
              </a:solidFill>
            </a:endParaRPr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rtl="0">
              <a:lnSpc>
                <a:spcPct val="80000"/>
              </a:lnSpc>
              <a:buFontTx/>
              <a:buNone/>
            </a:pPr>
            <a:r>
              <a:rPr lang="es-419"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 – Redes hoy</a:t>
            </a:r>
          </a:p>
          <a:p>
            <a:pPr rtl="0">
              <a:lnSpc>
                <a:spcPct val="80000"/>
              </a:lnSpc>
              <a:buFontTx/>
              <a:buNone/>
            </a:pPr>
            <a:r>
              <a:rPr lang="es-419"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1.4 – </a:t>
            </a:r>
            <a:r>
              <a:rPr lang="es-419" sz="1200">
                <a:solidFill>
                  <a:schemeClr val="accent5">
                    <a:lumMod val="40000"/>
                    <a:lumOff val="60000"/>
                  </a:schemeClr>
                </a:solidFill>
              </a:rPr>
              <a:t>Tipos comunes de redes</a:t>
            </a:r>
          </a:p>
          <a:p>
            <a:pPr rtl="0"/>
            <a:r>
              <a:rPr lang="es-419"/>
              <a:t>1.4.2</a:t>
            </a:r>
            <a:r>
              <a:rPr lang="es-419" baseline="0"/>
              <a:t> – </a:t>
            </a:r>
            <a:r>
              <a:rPr lang="es-419"/>
              <a:t>LANs y WANs</a:t>
            </a:r>
          </a:p>
        </p:txBody>
      </p:sp>
    </p:spTree>
    <p:extLst>
      <p:ext uri="{BB962C8B-B14F-4D97-AF65-F5344CB8AC3E}">
        <p14:creationId xmlns:p14="http://schemas.microsoft.com/office/powerpoint/2010/main" val="34275545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lnSpc>
                <a:spcPct val="80000"/>
              </a:lnSpc>
              <a:buFontTx/>
              <a:buNone/>
            </a:pPr>
            <a:r>
              <a:rPr lang="es-419"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 – Redes hoy</a:t>
            </a:r>
          </a:p>
          <a:p>
            <a:pPr rtl="0">
              <a:lnSpc>
                <a:spcPct val="80000"/>
              </a:lnSpc>
              <a:buFontTx/>
              <a:buNone/>
            </a:pPr>
            <a:r>
              <a:rPr lang="es-419"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1.4 – </a:t>
            </a:r>
            <a:r>
              <a:rPr lang="es-419" sz="1200">
                <a:solidFill>
                  <a:schemeClr val="accent5">
                    <a:lumMod val="40000"/>
                    <a:lumOff val="60000"/>
                  </a:schemeClr>
                </a:solidFill>
              </a:rPr>
              <a:t>Tipos comunes de redes</a:t>
            </a:r>
          </a:p>
          <a:p>
            <a:pPr rtl="0"/>
            <a:r>
              <a:rPr lang="es-419"/>
              <a:t>1.4.2</a:t>
            </a:r>
            <a:r>
              <a:rPr lang="es-419" baseline="0"/>
              <a:t> — </a:t>
            </a:r>
            <a:r>
              <a:rPr lang="es-419"/>
              <a:t>LAN y WAN (continuación)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641018C-6CAF-B84E-B92C-ECB119457FBA}" type="slidenum">
              <a:rPr>
                <a:solidFill>
                  <a:prstClr val="black"/>
                </a:solidFill>
              </a:rPr>
              <a:pPr rtl="0"/>
              <a:t>18</a:t>
            </a:fld>
            <a:endParaRPr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071113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lnSpc>
                <a:spcPct val="80000"/>
              </a:lnSpc>
              <a:buFontTx/>
              <a:buNone/>
            </a:pPr>
            <a:r>
              <a:rPr lang="es-419"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 – Redes hoy</a:t>
            </a:r>
          </a:p>
          <a:p>
            <a:pPr rtl="0">
              <a:lnSpc>
                <a:spcPct val="80000"/>
              </a:lnSpc>
              <a:buFontTx/>
              <a:buNone/>
            </a:pPr>
            <a:r>
              <a:rPr lang="es-419"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1.4 – </a:t>
            </a:r>
            <a:r>
              <a:rPr lang="es-419" sz="1200">
                <a:solidFill>
                  <a:schemeClr val="accent5">
                    <a:lumMod val="40000"/>
                    <a:lumOff val="60000"/>
                  </a:schemeClr>
                </a:solidFill>
              </a:rPr>
              <a:t>Tipos comunes de redes</a:t>
            </a:r>
          </a:p>
          <a:p>
            <a:pPr rtl="0"/>
            <a:r>
              <a:rPr lang="es-419" baseline="0"/>
              <a:t>1.4.3 —  Internet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641018C-6CAF-B84E-B92C-ECB119457FBA}" type="slidenum">
              <a:rPr>
                <a:solidFill>
                  <a:prstClr val="black"/>
                </a:solidFill>
              </a:rPr>
              <a:pPr rtl="0"/>
              <a:t>19</a:t>
            </a:fld>
            <a:endParaRPr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31774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11"/>
          <p:cNvSpPr txBox="1">
            <a:spLocks noGrp="1" noChangeArrowheads="1"/>
          </p:cNvSpPr>
          <p:nvPr/>
        </p:nvSpPr>
        <p:spPr bwMode="auto">
          <a:xfrm>
            <a:off x="5929313" y="8680450"/>
            <a:ext cx="812800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819" tIns="0" rIns="18819" bIns="0" anchor="b"/>
          <a:lstStyle>
            <a:lvl1pPr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rtl="0"/>
            <a:fld id="{0A313ED8-785B-4D16-9B17-4143385249B9}" type="slidenum">
              <a:rPr sz="800" b="0"/>
              <a:pPr algn="r" rtl="0"/>
              <a:t>2</a:t>
            </a:fld>
            <a:endParaRPr sz="800" b="0"/>
          </a:p>
        </p:txBody>
      </p:sp>
      <p:sp>
        <p:nvSpPr>
          <p:cNvPr id="20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419" sz="1200" b="0"/>
              <a:t>1 – Redes hoy</a:t>
            </a:r>
          </a:p>
          <a:p>
            <a:pPr rtl="0"/>
            <a:r>
              <a:rPr lang="es-419"/>
              <a:t>1.0.2 – ¿Qué aprenderé a hacer en este módulo?</a:t>
            </a:r>
          </a:p>
        </p:txBody>
      </p:sp>
    </p:spTree>
    <p:extLst>
      <p:ext uri="{BB962C8B-B14F-4D97-AF65-F5344CB8AC3E}">
        <p14:creationId xmlns:p14="http://schemas.microsoft.com/office/powerpoint/2010/main" val="158792403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lnSpc>
                <a:spcPct val="80000"/>
              </a:lnSpc>
              <a:buFontTx/>
              <a:buNone/>
            </a:pPr>
            <a:r>
              <a:rPr lang="es-419"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 – Redes hoy</a:t>
            </a:r>
          </a:p>
          <a:p>
            <a:pPr rtl="0">
              <a:lnSpc>
                <a:spcPct val="80000"/>
              </a:lnSpc>
              <a:buFontTx/>
              <a:buNone/>
            </a:pPr>
            <a:r>
              <a:rPr lang="es-419"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1.4 – </a:t>
            </a:r>
            <a:r>
              <a:rPr lang="es-419" sz="1200">
                <a:solidFill>
                  <a:schemeClr val="accent5">
                    <a:lumMod val="40000"/>
                    <a:lumOff val="60000"/>
                  </a:schemeClr>
                </a:solidFill>
              </a:rPr>
              <a:t>Tipos comunes de redes</a:t>
            </a:r>
          </a:p>
          <a:p>
            <a:pPr rtl="0"/>
            <a:r>
              <a:rPr lang="es-419"/>
              <a:t>1.4.4</a:t>
            </a:r>
            <a:r>
              <a:rPr lang="es-419" baseline="0"/>
              <a:t> </a:t>
            </a:r>
            <a:r>
              <a:rPr lang="es-419">
                <a:latin typeface="Arial" charset="0"/>
              </a:rPr>
              <a:t>– Intranets </a:t>
            </a:r>
            <a:r>
              <a:rPr lang="es-419" baseline="0">
                <a:latin typeface="Arial" charset="0"/>
              </a:rPr>
              <a:t> y Extranets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419" sz="1200">
                <a:effectLst/>
              </a:rPr>
              <a:t>1.4.5 – Verifique su comprensión - Tipos comunes de redes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641018C-6CAF-B84E-B92C-ECB119457FBA}" type="slidenum">
              <a:rPr>
                <a:solidFill>
                  <a:prstClr val="black"/>
                </a:solidFill>
              </a:rPr>
              <a:pPr rtl="0"/>
              <a:t>20</a:t>
            </a:fld>
            <a:endParaRPr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434213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lnSpc>
                <a:spcPct val="80000"/>
              </a:lnSpc>
              <a:buFontTx/>
              <a:buNone/>
            </a:pPr>
            <a:r>
              <a:rPr lang="es-419"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 – Redes hoy</a:t>
            </a:r>
          </a:p>
          <a:p>
            <a:pPr rtl="0">
              <a:lnSpc>
                <a:spcPct val="80000"/>
              </a:lnSpc>
              <a:buFontTx/>
              <a:buNone/>
            </a:pPr>
            <a:r>
              <a:rPr lang="es-419"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1.5 – </a:t>
            </a:r>
            <a:r>
              <a:rPr lang="es-419" sz="1200">
                <a:solidFill>
                  <a:schemeClr val="accent5">
                    <a:lumMod val="40000"/>
                    <a:lumOff val="60000"/>
                  </a:schemeClr>
                </a:solidFill>
              </a:rPr>
              <a:t>Conexiones de internet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641018C-6CAF-B84E-B92C-ECB119457FBA}" type="slidenum">
              <a:rPr>
                <a:solidFill>
                  <a:prstClr val="black"/>
                </a:solidFill>
              </a:rPr>
              <a:pPr rtl="0"/>
              <a:t>21</a:t>
            </a:fld>
            <a:endParaRPr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818133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lnSpc>
                <a:spcPct val="80000"/>
              </a:lnSpc>
              <a:buFontTx/>
              <a:buNone/>
            </a:pPr>
            <a:r>
              <a:rPr lang="es-419"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 – Redes hoy</a:t>
            </a:r>
          </a:p>
          <a:p>
            <a:pPr rtl="0">
              <a:lnSpc>
                <a:spcPct val="80000"/>
              </a:lnSpc>
              <a:buFontTx/>
              <a:buNone/>
            </a:pPr>
            <a:r>
              <a:rPr lang="es-419"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1.5 – </a:t>
            </a:r>
            <a:r>
              <a:rPr lang="es-419" sz="1200">
                <a:solidFill>
                  <a:schemeClr val="accent5">
                    <a:lumMod val="40000"/>
                    <a:lumOff val="60000"/>
                  </a:schemeClr>
                </a:solidFill>
              </a:rPr>
              <a:t>Conexiones de internet</a:t>
            </a:r>
          </a:p>
          <a:p>
            <a:pPr rtl="0">
              <a:lnSpc>
                <a:spcPct val="80000"/>
              </a:lnSpc>
              <a:buFontTx/>
              <a:buNone/>
            </a:pPr>
            <a:r>
              <a:rPr lang="es-419">
                <a:latin typeface="Arial" charset="0"/>
              </a:rPr>
              <a:t>1.5.1 – Tecnologías de acceso a Internet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641018C-6CAF-B84E-B92C-ECB119457FBA}" type="slidenum">
              <a:rPr>
                <a:solidFill>
                  <a:prstClr val="black"/>
                </a:solidFill>
              </a:rPr>
              <a:pPr rtl="0"/>
              <a:t>22</a:t>
            </a:fld>
            <a:endParaRPr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957413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lnSpc>
                <a:spcPct val="80000"/>
              </a:lnSpc>
              <a:buFontTx/>
              <a:buNone/>
            </a:pPr>
            <a:r>
              <a:rPr lang="es-419"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 – Redes hoy</a:t>
            </a:r>
          </a:p>
          <a:p>
            <a:pPr rtl="0">
              <a:lnSpc>
                <a:spcPct val="80000"/>
              </a:lnSpc>
              <a:buFontTx/>
              <a:buNone/>
            </a:pPr>
            <a:r>
              <a:rPr lang="es-419"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1.5 – </a:t>
            </a:r>
            <a:r>
              <a:rPr lang="es-419" sz="1200">
                <a:solidFill>
                  <a:schemeClr val="accent5">
                    <a:lumMod val="40000"/>
                    <a:lumOff val="60000"/>
                  </a:schemeClr>
                </a:solidFill>
              </a:rPr>
              <a:t>Conexiones de internet</a:t>
            </a:r>
          </a:p>
          <a:p>
            <a:pPr rtl="0">
              <a:lnSpc>
                <a:spcPct val="80000"/>
              </a:lnSpc>
              <a:buFontTx/>
              <a:buNone/>
            </a:pPr>
            <a:r>
              <a:rPr lang="es-419">
                <a:latin typeface="Arial" charset="0"/>
              </a:rPr>
              <a:t>1.5.2 – Conexiones a Internet para oficinas pequeñas y oficinas en el hogar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641018C-6CAF-B84E-B92C-ECB119457FBA}" type="slidenum">
              <a:rPr>
                <a:solidFill>
                  <a:prstClr val="black"/>
                </a:solidFill>
              </a:rPr>
              <a:pPr rtl="0"/>
              <a:t>23</a:t>
            </a:fld>
            <a:endParaRPr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262981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lnSpc>
                <a:spcPct val="80000"/>
              </a:lnSpc>
              <a:buFontTx/>
              <a:buNone/>
            </a:pPr>
            <a:r>
              <a:rPr lang="es-419"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 – Redes hoy</a:t>
            </a:r>
          </a:p>
          <a:p>
            <a:pPr rtl="0">
              <a:lnSpc>
                <a:spcPct val="80000"/>
              </a:lnSpc>
              <a:buFontTx/>
              <a:buNone/>
            </a:pPr>
            <a:r>
              <a:rPr lang="es-419"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1.5 – </a:t>
            </a:r>
            <a:r>
              <a:rPr lang="es-419" sz="1200">
                <a:solidFill>
                  <a:schemeClr val="accent5">
                    <a:lumMod val="40000"/>
                    <a:lumOff val="60000"/>
                  </a:schemeClr>
                </a:solidFill>
              </a:rPr>
              <a:t>Conexiones de internet</a:t>
            </a:r>
          </a:p>
          <a:p>
            <a:pPr rtl="0">
              <a:lnSpc>
                <a:spcPct val="80000"/>
              </a:lnSpc>
              <a:buFontTx/>
              <a:buNone/>
            </a:pPr>
            <a:r>
              <a:rPr lang="es-419">
                <a:latin typeface="Arial" charset="0"/>
              </a:rPr>
              <a:t>1.5.3 – Conexiones a Internet empresariales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641018C-6CAF-B84E-B92C-ECB119457FBA}" type="slidenum">
              <a:rPr>
                <a:solidFill>
                  <a:prstClr val="black"/>
                </a:solidFill>
              </a:rPr>
              <a:pPr rtl="0"/>
              <a:t>24</a:t>
            </a:fld>
            <a:endParaRPr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928757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lnSpc>
                <a:spcPct val="80000"/>
              </a:lnSpc>
              <a:buFontTx/>
              <a:buNone/>
            </a:pPr>
            <a:r>
              <a:rPr lang="es-419"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 – Redes hoy</a:t>
            </a:r>
          </a:p>
          <a:p>
            <a:pPr rtl="0">
              <a:lnSpc>
                <a:spcPct val="80000"/>
              </a:lnSpc>
              <a:buFontTx/>
              <a:buNone/>
            </a:pPr>
            <a:r>
              <a:rPr lang="es-419"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1.5 – </a:t>
            </a:r>
            <a:r>
              <a:rPr lang="es-419" sz="1200">
                <a:solidFill>
                  <a:schemeClr val="accent5">
                    <a:lumMod val="40000"/>
                    <a:lumOff val="60000"/>
                  </a:schemeClr>
                </a:solidFill>
              </a:rPr>
              <a:t>Conexiones de internet</a:t>
            </a:r>
          </a:p>
          <a:p>
            <a:pPr rtl="0">
              <a:lnSpc>
                <a:spcPct val="80000"/>
              </a:lnSpc>
              <a:buFontTx/>
              <a:buNone/>
            </a:pPr>
            <a:r>
              <a:rPr lang="es-419">
                <a:latin typeface="Arial" charset="0"/>
              </a:rPr>
              <a:t>1.5.5 – La red convergente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641018C-6CAF-B84E-B92C-ECB119457FBA}" type="slidenum">
              <a:rPr>
                <a:solidFill>
                  <a:prstClr val="black"/>
                </a:solidFill>
              </a:rPr>
              <a:pPr rtl="0"/>
              <a:t>25</a:t>
            </a:fld>
            <a:endParaRPr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621507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lnSpc>
                <a:spcPct val="80000"/>
              </a:lnSpc>
              <a:buFontTx/>
              <a:buNone/>
            </a:pPr>
            <a:r>
              <a:rPr lang="es-419"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 – Redes hoy</a:t>
            </a:r>
          </a:p>
          <a:p>
            <a:pPr rtl="0">
              <a:lnSpc>
                <a:spcPct val="80000"/>
              </a:lnSpc>
              <a:buFontTx/>
              <a:buNone/>
            </a:pPr>
            <a:r>
              <a:rPr lang="es-419"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1.5 – </a:t>
            </a:r>
            <a:r>
              <a:rPr lang="es-419" sz="1200">
                <a:solidFill>
                  <a:schemeClr val="accent5">
                    <a:lumMod val="40000"/>
                    <a:lumOff val="60000"/>
                  </a:schemeClr>
                </a:solidFill>
              </a:rPr>
              <a:t>Conexiones de internet</a:t>
            </a:r>
          </a:p>
          <a:p>
            <a:pPr rtl="0">
              <a:lnSpc>
                <a:spcPct val="80000"/>
              </a:lnSpc>
              <a:buFontTx/>
              <a:buNone/>
            </a:pPr>
            <a:r>
              <a:rPr lang="es-419">
                <a:latin typeface="Arial" charset="0"/>
              </a:rPr>
              <a:t>1.5.5 — La red convergente (Cont.)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641018C-6CAF-B84E-B92C-ECB119457FBA}" type="slidenum">
              <a:rPr>
                <a:solidFill>
                  <a:prstClr val="black"/>
                </a:solidFill>
              </a:rPr>
              <a:pPr rtl="0"/>
              <a:t>26</a:t>
            </a:fld>
            <a:endParaRPr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289182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lnSpc>
                <a:spcPct val="80000"/>
              </a:lnSpc>
              <a:buFontTx/>
              <a:buNone/>
            </a:pPr>
            <a:r>
              <a:rPr lang="es-419"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 – Redes hoy</a:t>
            </a:r>
          </a:p>
          <a:p>
            <a:pPr rtl="0">
              <a:lnSpc>
                <a:spcPct val="80000"/>
              </a:lnSpc>
              <a:buFontTx/>
              <a:buNone/>
            </a:pPr>
            <a:r>
              <a:rPr lang="es-419"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1.5 – </a:t>
            </a:r>
            <a:r>
              <a:rPr lang="es-419" sz="1200">
                <a:solidFill>
                  <a:schemeClr val="accent5">
                    <a:lumMod val="40000"/>
                    <a:lumOff val="60000"/>
                  </a:schemeClr>
                </a:solidFill>
              </a:rPr>
              <a:t>Conexiones de internet</a:t>
            </a:r>
          </a:p>
          <a:p>
            <a:pPr rtl="0">
              <a:lnSpc>
                <a:spcPct val="80000"/>
              </a:lnSpc>
              <a:buFontTx/>
              <a:buNone/>
            </a:pPr>
            <a:r>
              <a:rPr lang="es-419">
                <a:latin typeface="Arial" charset="0"/>
              </a:rPr>
              <a:t>1.5.5 – </a:t>
            </a:r>
            <a:r>
              <a:rPr lang="es-419"/>
              <a:t>Video - Descargue e instale Packet Tracer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641018C-6CAF-B84E-B92C-ECB119457FBA}" type="slidenum">
              <a:rPr/>
              <a:t>27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8624469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lnSpc>
                <a:spcPct val="80000"/>
              </a:lnSpc>
              <a:buFontTx/>
              <a:buNone/>
            </a:pPr>
            <a:r>
              <a:rPr lang="es-419"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 – Redes hoy</a:t>
            </a:r>
          </a:p>
          <a:p>
            <a:pPr rtl="0">
              <a:lnSpc>
                <a:spcPct val="80000"/>
              </a:lnSpc>
              <a:buFontTx/>
              <a:buNone/>
            </a:pPr>
            <a:r>
              <a:rPr lang="es-419"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1.5 – </a:t>
            </a:r>
            <a:r>
              <a:rPr lang="es-419" sz="1200">
                <a:solidFill>
                  <a:schemeClr val="accent5">
                    <a:lumMod val="40000"/>
                    <a:lumOff val="60000"/>
                  </a:schemeClr>
                </a:solidFill>
              </a:rPr>
              <a:t>Conexiones de internet</a:t>
            </a:r>
          </a:p>
          <a:p>
            <a:pPr rtl="0">
              <a:lnSpc>
                <a:spcPct val="80000"/>
              </a:lnSpc>
              <a:buFontTx/>
              <a:buNone/>
            </a:pPr>
            <a:r>
              <a:rPr lang="es-419">
                <a:latin typeface="Arial" charset="0"/>
              </a:rPr>
              <a:t>1.5.6 — </a:t>
            </a:r>
            <a:r>
              <a:rPr lang="es-419"/>
              <a:t>Vídeo — Introducción a Cisco Packet Tracer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641018C-6CAF-B84E-B92C-ECB119457FBA}" type="slidenum">
              <a:rPr/>
              <a:t>28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731397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lnSpc>
                <a:spcPct val="80000"/>
              </a:lnSpc>
              <a:buFontTx/>
              <a:buNone/>
            </a:pPr>
            <a:r>
              <a:rPr lang="es-419"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 – Redes hoy</a:t>
            </a:r>
          </a:p>
          <a:p>
            <a:pPr rtl="0">
              <a:lnSpc>
                <a:spcPct val="80000"/>
              </a:lnSpc>
              <a:buFontTx/>
              <a:buNone/>
            </a:pPr>
            <a:r>
              <a:rPr lang="es-419"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1.5 – </a:t>
            </a:r>
            <a:r>
              <a:rPr lang="es-419" sz="1200">
                <a:solidFill>
                  <a:schemeClr val="accent5">
                    <a:lumMod val="40000"/>
                    <a:lumOff val="60000"/>
                  </a:schemeClr>
                </a:solidFill>
              </a:rPr>
              <a:t>Conexiones de internet</a:t>
            </a:r>
          </a:p>
          <a:p>
            <a:pPr rtl="0">
              <a:lnSpc>
                <a:spcPct val="80000"/>
              </a:lnSpc>
              <a:buFontTx/>
              <a:buNone/>
            </a:pPr>
            <a:r>
              <a:rPr lang="es-419">
                <a:latin typeface="Arial" charset="0"/>
              </a:rPr>
              <a:t>1.5.7 – </a:t>
            </a:r>
            <a:r>
              <a:rPr lang="es-419"/>
              <a:t>Packet Tracer – Representación de red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641018C-6CAF-B84E-B92C-ECB119457FBA}" type="slidenum">
              <a:rPr/>
              <a:t>29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962847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buFontTx/>
              <a:buNone/>
            </a:pPr>
            <a:r>
              <a:rPr lang="es-419" sz="1200" b="0"/>
              <a:t>1 – Redes hoy</a:t>
            </a:r>
          </a:p>
          <a:p>
            <a:pPr rtl="0">
              <a:buFontTx/>
              <a:buNone/>
            </a:pPr>
            <a:r>
              <a:rPr lang="es-419" sz="1200" b="0"/>
              <a:t>1.1 – Las redes afectan</a:t>
            </a:r>
            <a:r>
              <a:rPr lang="es-419" sz="1200" b="0" baseline="0"/>
              <a:t> nuestras vidas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641018C-6CAF-B84E-B92C-ECB119457FBA}" type="slidenum">
              <a:rPr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2552962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lnSpc>
                <a:spcPct val="80000"/>
              </a:lnSpc>
              <a:buFontTx/>
              <a:buNone/>
            </a:pPr>
            <a:r>
              <a:rPr lang="es-419"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 – Redes hoy</a:t>
            </a:r>
          </a:p>
          <a:p>
            <a:pPr rtl="0">
              <a:lnSpc>
                <a:spcPct val="80000"/>
              </a:lnSpc>
              <a:buFontTx/>
              <a:buNone/>
            </a:pPr>
            <a:r>
              <a:rPr lang="es-419"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1.6 – </a:t>
            </a:r>
            <a:r>
              <a:rPr lang="es-419" sz="1200">
                <a:solidFill>
                  <a:schemeClr val="accent5">
                    <a:lumMod val="40000"/>
                    <a:lumOff val="60000"/>
                  </a:schemeClr>
                </a:solidFill>
              </a:rPr>
              <a:t>Redes confiables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641018C-6CAF-B84E-B92C-ECB119457FBA}" type="slidenum">
              <a:rPr>
                <a:solidFill>
                  <a:prstClr val="black"/>
                </a:solidFill>
              </a:rPr>
              <a:pPr rtl="0"/>
              <a:t>30</a:t>
            </a:fld>
            <a:endParaRPr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301517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lnSpc>
                <a:spcPct val="80000"/>
              </a:lnSpc>
              <a:buFontTx/>
              <a:buNone/>
            </a:pPr>
            <a:r>
              <a:rPr lang="es-419"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 – Redes hoy</a:t>
            </a:r>
          </a:p>
          <a:p>
            <a:pPr rtl="0">
              <a:lnSpc>
                <a:spcPct val="80000"/>
              </a:lnSpc>
              <a:buFontTx/>
              <a:buNone/>
            </a:pPr>
            <a:r>
              <a:rPr lang="es-419"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1.6 – </a:t>
            </a:r>
            <a:r>
              <a:rPr lang="es-419" sz="1200">
                <a:solidFill>
                  <a:schemeClr val="accent5">
                    <a:lumMod val="40000"/>
                    <a:lumOff val="60000"/>
                  </a:schemeClr>
                </a:solidFill>
              </a:rPr>
              <a:t>Redes confiables</a:t>
            </a:r>
          </a:p>
          <a:p>
            <a:pPr rtl="0">
              <a:lnSpc>
                <a:spcPct val="80000"/>
              </a:lnSpc>
              <a:buFontTx/>
              <a:buNone/>
            </a:pPr>
            <a:r>
              <a:rPr lang="es-419">
                <a:latin typeface="Arial" charset="0"/>
              </a:rPr>
              <a:t>1.6.1 – Red de arquitectura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641018C-6CAF-B84E-B92C-ECB119457FBA}" type="slidenum">
              <a:rPr>
                <a:solidFill>
                  <a:prstClr val="black"/>
                </a:solidFill>
              </a:rPr>
              <a:pPr rtl="0"/>
              <a:t>31</a:t>
            </a:fld>
            <a:endParaRPr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184525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lnSpc>
                <a:spcPct val="80000"/>
              </a:lnSpc>
              <a:buFontTx/>
              <a:buNone/>
            </a:pPr>
            <a:r>
              <a:rPr lang="es-419"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 – Redes hoy</a:t>
            </a:r>
          </a:p>
          <a:p>
            <a:pPr rtl="0">
              <a:lnSpc>
                <a:spcPct val="80000"/>
              </a:lnSpc>
              <a:buFontTx/>
              <a:buNone/>
            </a:pPr>
            <a:r>
              <a:rPr lang="es-419"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1.6 – </a:t>
            </a:r>
            <a:r>
              <a:rPr lang="es-419" sz="1200">
                <a:solidFill>
                  <a:schemeClr val="accent5">
                    <a:lumMod val="40000"/>
                    <a:lumOff val="60000"/>
                  </a:schemeClr>
                </a:solidFill>
              </a:rPr>
              <a:t>Redes confiables</a:t>
            </a:r>
          </a:p>
          <a:p>
            <a:pPr rtl="0">
              <a:lnSpc>
                <a:spcPct val="80000"/>
              </a:lnSpc>
              <a:buFontTx/>
              <a:buNone/>
            </a:pPr>
            <a:r>
              <a:rPr lang="es-419">
                <a:latin typeface="Arial" charset="0"/>
              </a:rPr>
              <a:t>1.6.2 – </a:t>
            </a:r>
            <a:r>
              <a:rPr lang="es-419" baseline="0">
                <a:latin typeface="Arial" charset="0"/>
              </a:rPr>
              <a:t> Tolerancia a fallos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641018C-6CAF-B84E-B92C-ECB119457FBA}" type="slidenum">
              <a:rPr>
                <a:solidFill>
                  <a:prstClr val="black"/>
                </a:solidFill>
              </a:rPr>
              <a:pPr rtl="0"/>
              <a:t>32</a:t>
            </a:fld>
            <a:endParaRPr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033206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lnSpc>
                <a:spcPct val="80000"/>
              </a:lnSpc>
              <a:buFontTx/>
              <a:buNone/>
            </a:pPr>
            <a:r>
              <a:rPr lang="es-419"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 – Redes hoy</a:t>
            </a:r>
          </a:p>
          <a:p>
            <a:pPr rtl="0">
              <a:lnSpc>
                <a:spcPct val="80000"/>
              </a:lnSpc>
              <a:buFontTx/>
              <a:buNone/>
            </a:pPr>
            <a:r>
              <a:rPr lang="es-419"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1.6 – </a:t>
            </a:r>
            <a:r>
              <a:rPr lang="es-419" sz="1200">
                <a:solidFill>
                  <a:schemeClr val="accent5">
                    <a:lumMod val="40000"/>
                    <a:lumOff val="60000"/>
                  </a:schemeClr>
                </a:solidFill>
              </a:rPr>
              <a:t>Redes confiables</a:t>
            </a:r>
          </a:p>
          <a:p>
            <a:pPr rtl="0">
              <a:lnSpc>
                <a:spcPct val="80000"/>
              </a:lnSpc>
              <a:buFontTx/>
              <a:buNone/>
            </a:pPr>
            <a:r>
              <a:rPr lang="es-419">
                <a:latin typeface="Arial" charset="0"/>
              </a:rPr>
              <a:t>1.6.3 – Escalabilidad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641018C-6CAF-B84E-B92C-ECB119457FBA}" type="slidenum">
              <a:rPr>
                <a:solidFill>
                  <a:prstClr val="black"/>
                </a:solidFill>
              </a:rPr>
              <a:pPr rtl="0"/>
              <a:t>33</a:t>
            </a:fld>
            <a:endParaRPr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030548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lnSpc>
                <a:spcPct val="80000"/>
              </a:lnSpc>
              <a:buFontTx/>
              <a:buNone/>
            </a:pPr>
            <a:r>
              <a:rPr lang="es-419"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 – Redes hoy</a:t>
            </a:r>
          </a:p>
          <a:p>
            <a:pPr rtl="0">
              <a:lnSpc>
                <a:spcPct val="80000"/>
              </a:lnSpc>
              <a:buFontTx/>
              <a:buNone/>
            </a:pPr>
            <a:r>
              <a:rPr lang="es-419"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1.6 – </a:t>
            </a:r>
            <a:r>
              <a:rPr lang="es-419" sz="1200">
                <a:solidFill>
                  <a:schemeClr val="accent5">
                    <a:lumMod val="40000"/>
                    <a:lumOff val="60000"/>
                  </a:schemeClr>
                </a:solidFill>
              </a:rPr>
              <a:t>Redes confiables</a:t>
            </a:r>
          </a:p>
          <a:p>
            <a:pPr rtl="0">
              <a:lnSpc>
                <a:spcPct val="80000"/>
              </a:lnSpc>
              <a:buFontTx/>
              <a:buNone/>
            </a:pPr>
            <a:r>
              <a:rPr lang="es-419">
                <a:latin typeface="Arial" charset="0"/>
              </a:rPr>
              <a:t>1.6.4 – Calidad de servicio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641018C-6CAF-B84E-B92C-ECB119457FBA}" type="slidenum">
              <a:rPr>
                <a:solidFill>
                  <a:prstClr val="black"/>
                </a:solidFill>
              </a:rPr>
              <a:pPr rtl="0"/>
              <a:t>34</a:t>
            </a:fld>
            <a:endParaRPr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543346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lnSpc>
                <a:spcPct val="80000"/>
              </a:lnSpc>
              <a:buFontTx/>
              <a:buNone/>
            </a:pPr>
            <a:r>
              <a:rPr lang="es-419"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 – Redes hoy</a:t>
            </a:r>
          </a:p>
          <a:p>
            <a:pPr rtl="0">
              <a:lnSpc>
                <a:spcPct val="80000"/>
              </a:lnSpc>
              <a:buFontTx/>
              <a:buNone/>
            </a:pPr>
            <a:r>
              <a:rPr lang="es-419"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1.6 – </a:t>
            </a:r>
            <a:r>
              <a:rPr lang="es-419" sz="1200">
                <a:solidFill>
                  <a:schemeClr val="accent5">
                    <a:lumMod val="40000"/>
                    <a:lumOff val="60000"/>
                  </a:schemeClr>
                </a:solidFill>
              </a:rPr>
              <a:t>Redes confiables</a:t>
            </a:r>
          </a:p>
          <a:p>
            <a:pPr rtl="0">
              <a:lnSpc>
                <a:spcPct val="80000"/>
              </a:lnSpc>
              <a:buFontTx/>
              <a:buNone/>
            </a:pPr>
            <a:r>
              <a:rPr lang="es-419">
                <a:latin typeface="Arial" charset="0"/>
              </a:rPr>
              <a:t>1.6.5 — Seguridad de la red</a:t>
            </a:r>
          </a:p>
          <a:p>
            <a:pPr marL="0" marR="0" lvl="0" indent="0" algn="l" defTabSz="4572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419" sz="1200">
                <a:effectLst/>
              </a:rPr>
              <a:t>1.6.6 — Compruebe su comprensión — Redes fiables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641018C-6CAF-B84E-B92C-ECB119457FBA}" type="slidenum">
              <a:rPr>
                <a:solidFill>
                  <a:prstClr val="black"/>
                </a:solidFill>
              </a:rPr>
              <a:pPr rtl="0"/>
              <a:t>35</a:t>
            </a:fld>
            <a:endParaRPr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523316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lnSpc>
                <a:spcPct val="80000"/>
              </a:lnSpc>
              <a:buFontTx/>
              <a:buNone/>
            </a:pPr>
            <a:r>
              <a:rPr lang="es-419"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 – Redes hoy</a:t>
            </a:r>
          </a:p>
          <a:p>
            <a:pPr rtl="0">
              <a:lnSpc>
                <a:spcPct val="80000"/>
              </a:lnSpc>
              <a:buFontTx/>
              <a:buNone/>
            </a:pPr>
            <a:r>
              <a:rPr lang="es-419"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1.7 – </a:t>
            </a:r>
            <a:r>
              <a:rPr lang="es-419" sz="1200">
                <a:solidFill>
                  <a:schemeClr val="accent5">
                    <a:lumMod val="40000"/>
                    <a:lumOff val="60000"/>
                  </a:schemeClr>
                </a:solidFill>
              </a:rPr>
              <a:t>Tendencias de red</a:t>
            </a:r>
          </a:p>
          <a:p>
            <a:pPr>
              <a:buFontTx/>
              <a:buNone/>
            </a:pPr>
            <a:endParaRPr lang="en-GB" b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641018C-6CAF-B84E-B92C-ECB119457FBA}" type="slidenum">
              <a:rPr>
                <a:solidFill>
                  <a:prstClr val="black"/>
                </a:solidFill>
              </a:rPr>
              <a:pPr rtl="0"/>
              <a:t>36</a:t>
            </a:fld>
            <a:endParaRPr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517531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lnSpc>
                <a:spcPct val="80000"/>
              </a:lnSpc>
              <a:buFontTx/>
              <a:buNone/>
            </a:pPr>
            <a:r>
              <a:rPr lang="es-419"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 – Redes hoy</a:t>
            </a:r>
          </a:p>
          <a:p>
            <a:pPr rtl="0">
              <a:lnSpc>
                <a:spcPct val="80000"/>
              </a:lnSpc>
              <a:buFontTx/>
              <a:buNone/>
            </a:pPr>
            <a:r>
              <a:rPr lang="es-419"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1.7 – </a:t>
            </a:r>
            <a:r>
              <a:rPr lang="es-419" sz="1200">
                <a:solidFill>
                  <a:schemeClr val="accent5">
                    <a:lumMod val="40000"/>
                    <a:lumOff val="60000"/>
                  </a:schemeClr>
                </a:solidFill>
              </a:rPr>
              <a:t>Tendencias de red</a:t>
            </a:r>
          </a:p>
          <a:p>
            <a:pPr rtl="0">
              <a:lnSpc>
                <a:spcPct val="80000"/>
              </a:lnSpc>
              <a:buFontTx/>
              <a:buNone/>
            </a:pPr>
            <a:r>
              <a:rPr lang="es-419">
                <a:latin typeface="Arial" charset="0"/>
              </a:rPr>
              <a:t>1.7.1 —</a:t>
            </a:r>
            <a:r>
              <a:rPr lang="es-419" baseline="0">
                <a:latin typeface="Arial" charset="0"/>
              </a:rPr>
              <a:t> Tendencias</a:t>
            </a:r>
            <a:r>
              <a:rPr lang="es-419">
                <a:latin typeface="Arial" charset="0"/>
              </a:rPr>
              <a:t>recientes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641018C-6CAF-B84E-B92C-ECB119457FBA}" type="slidenum">
              <a:rPr>
                <a:solidFill>
                  <a:prstClr val="black"/>
                </a:solidFill>
              </a:rPr>
              <a:pPr rtl="0"/>
              <a:t>37</a:t>
            </a:fld>
            <a:endParaRPr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840061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lnSpc>
                <a:spcPct val="80000"/>
              </a:lnSpc>
              <a:buFontTx/>
              <a:buNone/>
            </a:pPr>
            <a:r>
              <a:rPr lang="es-419"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 – Redes hoy</a:t>
            </a:r>
          </a:p>
          <a:p>
            <a:pPr rtl="0">
              <a:lnSpc>
                <a:spcPct val="80000"/>
              </a:lnSpc>
              <a:buFontTx/>
              <a:buNone/>
            </a:pPr>
            <a:r>
              <a:rPr lang="es-419"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1.7 – </a:t>
            </a:r>
            <a:r>
              <a:rPr lang="es-419" sz="1200">
                <a:solidFill>
                  <a:schemeClr val="accent5">
                    <a:lumMod val="40000"/>
                    <a:lumOff val="60000"/>
                  </a:schemeClr>
                </a:solidFill>
              </a:rPr>
              <a:t>Tendencias de red</a:t>
            </a:r>
          </a:p>
          <a:p>
            <a:pPr rtl="0">
              <a:lnSpc>
                <a:spcPct val="80000"/>
              </a:lnSpc>
              <a:buFontTx/>
              <a:buNone/>
            </a:pPr>
            <a:r>
              <a:rPr lang="es-419">
                <a:latin typeface="Arial" charset="0"/>
              </a:rPr>
              <a:t>1.7.2 – Bring Your Own Device (BYOD)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641018C-6CAF-B84E-B92C-ECB119457FBA}" type="slidenum">
              <a:rPr>
                <a:solidFill>
                  <a:prstClr val="black"/>
                </a:solidFill>
              </a:rPr>
              <a:pPr rtl="0"/>
              <a:t>38</a:t>
            </a:fld>
            <a:endParaRPr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692261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lnSpc>
                <a:spcPct val="80000"/>
              </a:lnSpc>
              <a:buFontTx/>
              <a:buNone/>
            </a:pPr>
            <a:r>
              <a:rPr lang="es-419"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 – Redes hoy</a:t>
            </a:r>
          </a:p>
          <a:p>
            <a:pPr rtl="0">
              <a:lnSpc>
                <a:spcPct val="80000"/>
              </a:lnSpc>
              <a:buFontTx/>
              <a:buNone/>
            </a:pPr>
            <a:r>
              <a:rPr lang="es-419"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1.7 – </a:t>
            </a:r>
            <a:r>
              <a:rPr lang="es-419" sz="1200">
                <a:solidFill>
                  <a:schemeClr val="accent5">
                    <a:lumMod val="40000"/>
                    <a:lumOff val="60000"/>
                  </a:schemeClr>
                </a:solidFill>
              </a:rPr>
              <a:t>Tendencias de red</a:t>
            </a:r>
          </a:p>
          <a:p>
            <a:pPr rtl="0">
              <a:lnSpc>
                <a:spcPct val="80000"/>
              </a:lnSpc>
              <a:buFontTx/>
              <a:buNone/>
            </a:pPr>
            <a:r>
              <a:rPr lang="es-419">
                <a:latin typeface="Arial" charset="0"/>
              </a:rPr>
              <a:t>1.7.3 – Colaboración en línea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641018C-6CAF-B84E-B92C-ECB119457FBA}" type="slidenum">
              <a:rPr>
                <a:solidFill>
                  <a:prstClr val="black"/>
                </a:solidFill>
              </a:rPr>
              <a:pPr rtl="0"/>
              <a:t>39</a:t>
            </a:fld>
            <a:endParaRPr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09945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rtl="0"/>
            <a:fld id="{04267211-205D-47E8-9F29-7E4C01D43DC3}" type="slidenum">
              <a:rPr sz="800"/>
              <a:pPr rtl="0"/>
              <a:t>4</a:t>
            </a:fld>
            <a:endParaRPr sz="80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rtl="0">
              <a:lnSpc>
                <a:spcPct val="80000"/>
              </a:lnSpc>
              <a:buFontTx/>
              <a:buNone/>
            </a:pPr>
            <a:r>
              <a:rPr lang="es-419"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 – Redes hoy</a:t>
            </a:r>
          </a:p>
          <a:p>
            <a:pPr rtl="0">
              <a:lnSpc>
                <a:spcPct val="80000"/>
              </a:lnSpc>
              <a:buFontTx/>
              <a:buNone/>
            </a:pPr>
            <a:r>
              <a:rPr lang="es-419"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1.1 – Las redes afectan nuestras vidas</a:t>
            </a:r>
          </a:p>
          <a:p>
            <a:pPr rtl="0">
              <a:lnSpc>
                <a:spcPct val="80000"/>
              </a:lnSpc>
              <a:buFontTx/>
              <a:buNone/>
            </a:pPr>
            <a:r>
              <a:rPr lang="es-419"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1.1.1 — </a:t>
            </a:r>
            <a:r>
              <a:rPr lang="es-419"/>
              <a:t>Las redes nos conectan</a:t>
            </a:r>
          </a:p>
        </p:txBody>
      </p:sp>
    </p:spTree>
    <p:extLst>
      <p:ext uri="{BB962C8B-B14F-4D97-AF65-F5344CB8AC3E}">
        <p14:creationId xmlns:p14="http://schemas.microsoft.com/office/powerpoint/2010/main" val="352519018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lnSpc>
                <a:spcPct val="80000"/>
              </a:lnSpc>
              <a:buFontTx/>
              <a:buNone/>
            </a:pPr>
            <a:r>
              <a:rPr lang="es-419"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 – Redes hoy</a:t>
            </a:r>
          </a:p>
          <a:p>
            <a:pPr rtl="0">
              <a:lnSpc>
                <a:spcPct val="80000"/>
              </a:lnSpc>
              <a:buFontTx/>
              <a:buNone/>
            </a:pPr>
            <a:r>
              <a:rPr lang="es-419"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1.7 – </a:t>
            </a:r>
            <a:r>
              <a:rPr lang="es-419" sz="1200">
                <a:solidFill>
                  <a:schemeClr val="accent5">
                    <a:lumMod val="40000"/>
                    <a:lumOff val="60000"/>
                  </a:schemeClr>
                </a:solidFill>
              </a:rPr>
              <a:t>Tendencias de red</a:t>
            </a:r>
          </a:p>
          <a:p>
            <a:pPr rtl="0">
              <a:lnSpc>
                <a:spcPct val="80000"/>
              </a:lnSpc>
              <a:buFontTx/>
              <a:buNone/>
            </a:pPr>
            <a:r>
              <a:rPr lang="es-419">
                <a:latin typeface="Arial" charset="0"/>
              </a:rPr>
              <a:t>1.7.4 – Comunicación por video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641018C-6CAF-B84E-B92C-ECB119457FBA}" type="slidenum">
              <a:rPr>
                <a:solidFill>
                  <a:prstClr val="black"/>
                </a:solidFill>
              </a:rPr>
              <a:pPr rtl="0"/>
              <a:t>40</a:t>
            </a:fld>
            <a:endParaRPr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265661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lnSpc>
                <a:spcPct val="80000"/>
              </a:lnSpc>
              <a:buFontTx/>
              <a:buNone/>
            </a:pPr>
            <a:r>
              <a:rPr lang="es-419"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 – Redes hoy</a:t>
            </a:r>
          </a:p>
          <a:p>
            <a:pPr rtl="0">
              <a:lnSpc>
                <a:spcPct val="80000"/>
              </a:lnSpc>
              <a:buFontTx/>
              <a:buNone/>
            </a:pPr>
            <a:r>
              <a:rPr lang="es-419"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1.7 – </a:t>
            </a:r>
            <a:r>
              <a:rPr lang="es-419" sz="1200">
                <a:solidFill>
                  <a:schemeClr val="accent5">
                    <a:lumMod val="40000"/>
                    <a:lumOff val="60000"/>
                  </a:schemeClr>
                </a:solidFill>
              </a:rPr>
              <a:t>Tendencias de red</a:t>
            </a:r>
          </a:p>
          <a:p>
            <a:pPr rtl="0">
              <a:lnSpc>
                <a:spcPct val="80000"/>
              </a:lnSpc>
              <a:buFontTx/>
              <a:buNone/>
            </a:pPr>
            <a:r>
              <a:rPr lang="es-419">
                <a:latin typeface="Arial" charset="0"/>
              </a:rPr>
              <a:t>1.7.6 – Computación en la nube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641018C-6CAF-B84E-B92C-ECB119457FBA}" type="slidenum">
              <a:rPr>
                <a:solidFill>
                  <a:prstClr val="black"/>
                </a:solidFill>
              </a:rPr>
              <a:pPr rtl="0"/>
              <a:t>41</a:t>
            </a:fld>
            <a:endParaRPr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679121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lnSpc>
                <a:spcPct val="80000"/>
              </a:lnSpc>
              <a:buFontTx/>
              <a:buNone/>
            </a:pPr>
            <a:r>
              <a:rPr lang="es-419"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 – Redes hoy</a:t>
            </a:r>
          </a:p>
          <a:p>
            <a:pPr rtl="0">
              <a:lnSpc>
                <a:spcPct val="80000"/>
              </a:lnSpc>
              <a:buFontTx/>
              <a:buNone/>
            </a:pPr>
            <a:r>
              <a:rPr lang="es-419"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1.7 – </a:t>
            </a:r>
            <a:r>
              <a:rPr lang="es-419" sz="1200">
                <a:solidFill>
                  <a:schemeClr val="accent5">
                    <a:lumMod val="40000"/>
                    <a:lumOff val="60000"/>
                  </a:schemeClr>
                </a:solidFill>
              </a:rPr>
              <a:t>Tendencias de red</a:t>
            </a:r>
          </a:p>
          <a:p>
            <a:pPr rtl="0">
              <a:lnSpc>
                <a:spcPct val="80000"/>
              </a:lnSpc>
              <a:buFontTx/>
              <a:buNone/>
            </a:pPr>
            <a:r>
              <a:rPr lang="es-419">
                <a:latin typeface="Arial" charset="0"/>
              </a:rPr>
              <a:t>1.7.6 — Computación en la nube (cont.)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641018C-6CAF-B84E-B92C-ECB119457FBA}" type="slidenum">
              <a:rPr>
                <a:solidFill>
                  <a:prstClr val="black"/>
                </a:solidFill>
              </a:rPr>
              <a:pPr rtl="0"/>
              <a:t>42</a:t>
            </a:fld>
            <a:endParaRPr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901401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lnSpc>
                <a:spcPct val="80000"/>
              </a:lnSpc>
              <a:buFontTx/>
              <a:buNone/>
            </a:pPr>
            <a:r>
              <a:rPr lang="es-419"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 – Redes hoy</a:t>
            </a:r>
          </a:p>
          <a:p>
            <a:pPr rtl="0">
              <a:lnSpc>
                <a:spcPct val="80000"/>
              </a:lnSpc>
              <a:buFontTx/>
              <a:buNone/>
            </a:pPr>
            <a:r>
              <a:rPr lang="es-419"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1.7 – </a:t>
            </a:r>
            <a:r>
              <a:rPr lang="es-419" sz="1200">
                <a:solidFill>
                  <a:schemeClr val="accent5">
                    <a:lumMod val="40000"/>
                    <a:lumOff val="60000"/>
                  </a:schemeClr>
                </a:solidFill>
              </a:rPr>
              <a:t>Tendencias de red</a:t>
            </a:r>
          </a:p>
          <a:p>
            <a:pPr rtl="0">
              <a:lnSpc>
                <a:spcPct val="80000"/>
              </a:lnSpc>
              <a:buFontTx/>
              <a:buNone/>
            </a:pPr>
            <a:r>
              <a:rPr lang="es-419">
                <a:latin typeface="Arial" charset="0"/>
              </a:rPr>
              <a:t>1.7.7 – Tecnología </a:t>
            </a:r>
            <a:r>
              <a:rPr lang="es-419" baseline="0">
                <a:latin typeface="Arial" charset="0"/>
              </a:rPr>
              <a:t> Tendencias en el hogar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641018C-6CAF-B84E-B92C-ECB119457FBA}" type="slidenum">
              <a:rPr>
                <a:solidFill>
                  <a:prstClr val="black"/>
                </a:solidFill>
              </a:rPr>
              <a:pPr rtl="0"/>
              <a:t>43</a:t>
            </a:fld>
            <a:endParaRPr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885217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lnSpc>
                <a:spcPct val="80000"/>
              </a:lnSpc>
              <a:buFontTx/>
              <a:buNone/>
            </a:pPr>
            <a:r>
              <a:rPr lang="es-419"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 – Redes hoy</a:t>
            </a:r>
          </a:p>
          <a:p>
            <a:pPr rtl="0">
              <a:lnSpc>
                <a:spcPct val="80000"/>
              </a:lnSpc>
              <a:buFontTx/>
              <a:buNone/>
            </a:pPr>
            <a:r>
              <a:rPr lang="es-419"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1.7 – </a:t>
            </a:r>
            <a:r>
              <a:rPr lang="es-419" sz="1200">
                <a:solidFill>
                  <a:schemeClr val="accent5">
                    <a:lumMod val="40000"/>
                    <a:lumOff val="60000"/>
                  </a:schemeClr>
                </a:solidFill>
              </a:rPr>
              <a:t>Tendencias de red</a:t>
            </a:r>
          </a:p>
          <a:p>
            <a:pPr rtl="0">
              <a:lnSpc>
                <a:spcPct val="80000"/>
              </a:lnSpc>
              <a:buFontTx/>
              <a:buNone/>
            </a:pPr>
            <a:r>
              <a:rPr lang="es-419">
                <a:latin typeface="Arial" charset="0"/>
              </a:rPr>
              <a:t>1.7.8 – Redes por línea eléctrica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641018C-6CAF-B84E-B92C-ECB119457FBA}" type="slidenum">
              <a:rPr>
                <a:solidFill>
                  <a:prstClr val="black"/>
                </a:solidFill>
              </a:rPr>
              <a:pPr rtl="0"/>
              <a:t>44</a:t>
            </a:fld>
            <a:endParaRPr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499983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lnSpc>
                <a:spcPct val="80000"/>
              </a:lnSpc>
              <a:buFontTx/>
              <a:buNone/>
            </a:pPr>
            <a:r>
              <a:rPr lang="es-419"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 – Redes hoy</a:t>
            </a:r>
          </a:p>
          <a:p>
            <a:pPr rtl="0">
              <a:lnSpc>
                <a:spcPct val="80000"/>
              </a:lnSpc>
              <a:buFontTx/>
              <a:buNone/>
            </a:pPr>
            <a:r>
              <a:rPr lang="es-419"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1.7 – </a:t>
            </a:r>
            <a:r>
              <a:rPr lang="es-419" sz="1200">
                <a:solidFill>
                  <a:schemeClr val="accent5">
                    <a:lumMod val="40000"/>
                    <a:lumOff val="60000"/>
                  </a:schemeClr>
                </a:solidFill>
              </a:rPr>
              <a:t>Tendencias de red</a:t>
            </a:r>
          </a:p>
          <a:p>
            <a:pPr rtl="0">
              <a:lnSpc>
                <a:spcPct val="80000"/>
              </a:lnSpc>
              <a:buFontTx/>
              <a:buNone/>
            </a:pPr>
            <a:r>
              <a:rPr lang="es-419">
                <a:latin typeface="Arial" charset="0"/>
              </a:rPr>
              <a:t>1.7.9 – Banda ancha inalámbrica</a:t>
            </a:r>
          </a:p>
          <a:p>
            <a:pPr marL="0" marR="0" lvl="0" indent="0" algn="l" defTabSz="4572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419" sz="1200">
                <a:effectLst/>
              </a:rPr>
              <a:t>1.7.10 – Verifique su comprensión - Tendencias de red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641018C-6CAF-B84E-B92C-ECB119457FBA}" type="slidenum">
              <a:rPr>
                <a:solidFill>
                  <a:prstClr val="black"/>
                </a:solidFill>
              </a:rPr>
              <a:pPr rtl="0"/>
              <a:t>45</a:t>
            </a:fld>
            <a:endParaRPr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477242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lnSpc>
                <a:spcPct val="80000"/>
              </a:lnSpc>
              <a:buFontTx/>
              <a:buNone/>
            </a:pPr>
            <a:r>
              <a:rPr lang="es-419"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 – Redes hoy</a:t>
            </a:r>
          </a:p>
          <a:p>
            <a:pPr rtl="0">
              <a:lnSpc>
                <a:spcPct val="80000"/>
              </a:lnSpc>
              <a:buFontTx/>
              <a:buNone/>
            </a:pPr>
            <a:r>
              <a:rPr lang="es-419"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1.8 — </a:t>
            </a:r>
            <a:r>
              <a:rPr lang="es-419" sz="1200">
                <a:solidFill>
                  <a:schemeClr val="accent5">
                    <a:lumMod val="40000"/>
                    <a:lumOff val="60000"/>
                  </a:schemeClr>
                </a:solidFill>
              </a:rPr>
              <a:t>Seguridad de la red</a:t>
            </a:r>
          </a:p>
          <a:p>
            <a:pPr>
              <a:buFontTx/>
              <a:buNone/>
            </a:pPr>
            <a:endParaRPr lang="en-GB" b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641018C-6CAF-B84E-B92C-ECB119457FBA}" type="slidenum">
              <a:rPr>
                <a:solidFill>
                  <a:prstClr val="black"/>
                </a:solidFill>
              </a:rPr>
              <a:pPr rtl="0"/>
              <a:t>46</a:t>
            </a:fld>
            <a:endParaRPr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082442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lnSpc>
                <a:spcPct val="80000"/>
              </a:lnSpc>
              <a:buFontTx/>
              <a:buNone/>
            </a:pPr>
            <a:r>
              <a:rPr lang="es-419"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 – Redes hoy</a:t>
            </a:r>
          </a:p>
          <a:p>
            <a:pPr rtl="0">
              <a:lnSpc>
                <a:spcPct val="80000"/>
              </a:lnSpc>
              <a:buFontTx/>
              <a:buNone/>
            </a:pPr>
            <a:r>
              <a:rPr lang="es-419"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1.8 — </a:t>
            </a:r>
            <a:r>
              <a:rPr lang="es-419" sz="1200">
                <a:solidFill>
                  <a:schemeClr val="accent5">
                    <a:lumMod val="40000"/>
                    <a:lumOff val="60000"/>
                  </a:schemeClr>
                </a:solidFill>
              </a:rPr>
              <a:t>Seguridad de la red</a:t>
            </a:r>
          </a:p>
          <a:p>
            <a:pPr rtl="0">
              <a:lnSpc>
                <a:spcPct val="80000"/>
              </a:lnSpc>
              <a:buFontTx/>
              <a:buNone/>
            </a:pPr>
            <a:r>
              <a:rPr lang="es-419">
                <a:latin typeface="Arial" charset="0"/>
              </a:rPr>
              <a:t>1.8.1 – Amenazas de</a:t>
            </a:r>
            <a:r>
              <a:rPr lang="es-419" baseline="0">
                <a:latin typeface="Arial" charset="0"/>
              </a:rPr>
              <a:t> seguridad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641018C-6CAF-B84E-B92C-ECB119457FBA}" type="slidenum">
              <a:rPr>
                <a:solidFill>
                  <a:prstClr val="black"/>
                </a:solidFill>
              </a:rPr>
              <a:pPr rtl="0"/>
              <a:t>47</a:t>
            </a:fld>
            <a:endParaRPr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776514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lnSpc>
                <a:spcPct val="80000"/>
              </a:lnSpc>
              <a:buFontTx/>
              <a:buNone/>
            </a:pPr>
            <a:r>
              <a:rPr lang="es-419"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 – Redes hoy</a:t>
            </a:r>
          </a:p>
          <a:p>
            <a:pPr rtl="0">
              <a:lnSpc>
                <a:spcPct val="80000"/>
              </a:lnSpc>
              <a:buFontTx/>
              <a:buNone/>
            </a:pPr>
            <a:r>
              <a:rPr lang="es-419"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1.8 — </a:t>
            </a:r>
            <a:r>
              <a:rPr lang="es-419" sz="1200">
                <a:solidFill>
                  <a:schemeClr val="accent5">
                    <a:lumMod val="40000"/>
                    <a:lumOff val="60000"/>
                  </a:schemeClr>
                </a:solidFill>
              </a:rPr>
              <a:t>Seguridad de la red</a:t>
            </a:r>
          </a:p>
          <a:p>
            <a:pPr rtl="0">
              <a:lnSpc>
                <a:spcPct val="80000"/>
              </a:lnSpc>
              <a:buFontTx/>
              <a:buNone/>
            </a:pPr>
            <a:r>
              <a:rPr lang="es-419">
                <a:latin typeface="Arial" charset="0"/>
              </a:rPr>
              <a:t>1.8.1 – Amenazas de</a:t>
            </a:r>
            <a:r>
              <a:rPr lang="es-419" baseline="0">
                <a:latin typeface="Arial" charset="0"/>
              </a:rPr>
              <a:t> seguridad (Cont.)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641018C-6CAF-B84E-B92C-ECB119457FBA}" type="slidenum">
              <a:rPr>
                <a:solidFill>
                  <a:prstClr val="black"/>
                </a:solidFill>
              </a:rPr>
              <a:pPr rtl="0"/>
              <a:t>48</a:t>
            </a:fld>
            <a:endParaRPr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012754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lnSpc>
                <a:spcPct val="80000"/>
              </a:lnSpc>
              <a:buFontTx/>
              <a:buNone/>
            </a:pPr>
            <a:r>
              <a:rPr lang="es-419"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 – Redes hoy</a:t>
            </a:r>
          </a:p>
          <a:p>
            <a:pPr rtl="0">
              <a:lnSpc>
                <a:spcPct val="80000"/>
              </a:lnSpc>
              <a:buFontTx/>
              <a:buNone/>
            </a:pPr>
            <a:r>
              <a:rPr lang="es-419"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1.8 — </a:t>
            </a:r>
            <a:r>
              <a:rPr lang="es-419" sz="1200">
                <a:solidFill>
                  <a:schemeClr val="accent5">
                    <a:lumMod val="40000"/>
                    <a:lumOff val="60000"/>
                  </a:schemeClr>
                </a:solidFill>
              </a:rPr>
              <a:t>Seguridad de la red</a:t>
            </a:r>
          </a:p>
          <a:p>
            <a:pPr rtl="0">
              <a:lnSpc>
                <a:spcPct val="80000"/>
              </a:lnSpc>
              <a:buFontTx/>
              <a:buNone/>
            </a:pPr>
            <a:r>
              <a:rPr lang="es-419">
                <a:latin typeface="Arial" charset="0"/>
              </a:rPr>
              <a:t>1.8.2 – Soluciones de</a:t>
            </a:r>
            <a:r>
              <a:rPr lang="es-419" baseline="0">
                <a:latin typeface="Arial" charset="0"/>
              </a:rPr>
              <a:t> seguridad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641018C-6CAF-B84E-B92C-ECB119457FBA}" type="slidenum">
              <a:rPr>
                <a:solidFill>
                  <a:prstClr val="black"/>
                </a:solidFill>
              </a:rPr>
              <a:pPr rtl="0"/>
              <a:t>49</a:t>
            </a:fld>
            <a:endParaRPr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37961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rtl="0"/>
            <a:fld id="{04267211-205D-47E8-9F29-7E4C01D43DC3}" type="slidenum">
              <a:rPr sz="800">
                <a:solidFill>
                  <a:prstClr val="black"/>
                </a:solidFill>
              </a:rPr>
              <a:pPr rtl="0"/>
              <a:t>5</a:t>
            </a:fld>
            <a:endParaRPr sz="800">
              <a:solidFill>
                <a:prstClr val="black"/>
              </a:solidFill>
            </a:endParaRPr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rtl="0">
              <a:lnSpc>
                <a:spcPct val="80000"/>
              </a:lnSpc>
              <a:buFontTx/>
              <a:buNone/>
            </a:pPr>
            <a:r>
              <a:rPr lang="es-419"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 – Redes hoy</a:t>
            </a:r>
          </a:p>
          <a:p>
            <a:pPr rtl="0">
              <a:lnSpc>
                <a:spcPct val="80000"/>
              </a:lnSpc>
              <a:buFontTx/>
              <a:buNone/>
            </a:pPr>
            <a:r>
              <a:rPr lang="es-419"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1.1 – Las redes afectan nuestras vidas</a:t>
            </a:r>
          </a:p>
          <a:p>
            <a:pPr rtl="0">
              <a:lnSpc>
                <a:spcPct val="80000"/>
              </a:lnSpc>
              <a:buFontTx/>
              <a:buNone/>
            </a:pPr>
            <a:r>
              <a:rPr lang="es-419">
                <a:latin typeface="Arial" charset="0"/>
              </a:rPr>
              <a:t>1.1.3</a:t>
            </a:r>
            <a:r>
              <a:rPr lang="es-419" baseline="0">
                <a:latin typeface="Arial" charset="0"/>
              </a:rPr>
              <a:t> Sin límites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533593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lnSpc>
                <a:spcPct val="80000"/>
              </a:lnSpc>
              <a:buFontTx/>
              <a:buNone/>
            </a:pPr>
            <a:r>
              <a:rPr lang="es-419"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 – Redes hoy</a:t>
            </a:r>
          </a:p>
          <a:p>
            <a:pPr rtl="0">
              <a:lnSpc>
                <a:spcPct val="80000"/>
              </a:lnSpc>
              <a:buFontTx/>
              <a:buNone/>
            </a:pPr>
            <a:r>
              <a:rPr lang="es-419"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1.8 — </a:t>
            </a:r>
            <a:r>
              <a:rPr lang="es-419" sz="1200">
                <a:solidFill>
                  <a:schemeClr val="accent5">
                    <a:lumMod val="40000"/>
                    <a:lumOff val="60000"/>
                  </a:schemeClr>
                </a:solidFill>
              </a:rPr>
              <a:t>Seguridad de la red</a:t>
            </a:r>
          </a:p>
          <a:p>
            <a:pPr rtl="0">
              <a:lnSpc>
                <a:spcPct val="80000"/>
              </a:lnSpc>
              <a:buFontTx/>
              <a:buNone/>
            </a:pPr>
            <a:r>
              <a:rPr lang="es-419">
                <a:latin typeface="Arial" charset="0"/>
              </a:rPr>
              <a:t>1.8.2 —</a:t>
            </a:r>
            <a:r>
              <a:rPr lang="es-419" baseline="0">
                <a:latin typeface="Arial" charset="0"/>
              </a:rPr>
              <a:t> Soluciones de seguridad (cont.) </a:t>
            </a:r>
          </a:p>
          <a:p>
            <a:pPr marL="0" marR="0" lvl="0" indent="0" algn="l" defTabSz="4572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419" sz="1200">
                <a:effectLst/>
              </a:rPr>
              <a:t>1.8.3 – Verifique su comprensión - Seguridad de red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641018C-6CAF-B84E-B92C-ECB119457FBA}" type="slidenum">
              <a:rPr>
                <a:solidFill>
                  <a:prstClr val="black"/>
                </a:solidFill>
              </a:rPr>
              <a:pPr rtl="0"/>
              <a:t>50</a:t>
            </a:fld>
            <a:endParaRPr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046358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lnSpc>
                <a:spcPct val="80000"/>
              </a:lnSpc>
              <a:buFontTx/>
              <a:buNone/>
            </a:pPr>
            <a:r>
              <a:rPr lang="es-419"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 – Redes hoy</a:t>
            </a:r>
          </a:p>
          <a:p>
            <a:pPr rtl="0">
              <a:lnSpc>
                <a:spcPct val="80000"/>
              </a:lnSpc>
              <a:buFontTx/>
              <a:buNone/>
            </a:pPr>
            <a:r>
              <a:rPr lang="es-419"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1.9 — </a:t>
            </a:r>
            <a:r>
              <a:rPr lang="es-419" sz="1200">
                <a:solidFill>
                  <a:schemeClr val="accent5">
                    <a:lumMod val="40000"/>
                    <a:lumOff val="60000"/>
                  </a:schemeClr>
                </a:solidFill>
              </a:rPr>
              <a:t>El profesional de TI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641018C-6CAF-B84E-B92C-ECB119457FBA}" type="slidenum">
              <a:rPr>
                <a:solidFill>
                  <a:prstClr val="black"/>
                </a:solidFill>
              </a:rPr>
              <a:pPr rtl="0"/>
              <a:t>51</a:t>
            </a:fld>
            <a:endParaRPr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407405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lnSpc>
                <a:spcPct val="80000"/>
              </a:lnSpc>
              <a:buFontTx/>
              <a:buNone/>
            </a:pPr>
            <a:r>
              <a:rPr lang="es-419"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 – Redes hoy</a:t>
            </a:r>
          </a:p>
          <a:p>
            <a:pPr rtl="0">
              <a:lnSpc>
                <a:spcPct val="80000"/>
              </a:lnSpc>
              <a:buFontTx/>
              <a:buNone/>
            </a:pPr>
            <a:r>
              <a:rPr lang="es-419"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1.9 — </a:t>
            </a:r>
            <a:r>
              <a:rPr lang="es-419" sz="1200">
                <a:solidFill>
                  <a:schemeClr val="accent5">
                    <a:lumMod val="40000"/>
                    <a:lumOff val="60000"/>
                  </a:schemeClr>
                </a:solidFill>
              </a:rPr>
              <a:t>El profesional de TI</a:t>
            </a:r>
          </a:p>
          <a:p>
            <a:pPr rtl="0">
              <a:lnSpc>
                <a:spcPct val="80000"/>
              </a:lnSpc>
              <a:buFontTx/>
              <a:buNone/>
            </a:pPr>
            <a:r>
              <a:rPr lang="es-419" baseline="0">
                <a:latin typeface="Arial" charset="0"/>
              </a:rPr>
              <a:t>1.9.1 — CCNA</a:t>
            </a:r>
          </a:p>
          <a:p>
            <a:pPr rtl="0">
              <a:lnSpc>
                <a:spcPct val="80000"/>
              </a:lnSpc>
              <a:buFontTx/>
              <a:buNone/>
            </a:pPr>
            <a:r>
              <a:rPr lang="es-419" baseline="0">
                <a:latin typeface="Arial" charset="0"/>
              </a:rPr>
              <a:t>Diagrama de https://newsroom.cisco.com/press-release-content?type=webcontent&amp;articleId=1993077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641018C-6CAF-B84E-B92C-ECB119457FBA}" type="slidenum">
              <a:rPr>
                <a:solidFill>
                  <a:prstClr val="black"/>
                </a:solidFill>
              </a:rPr>
              <a:pPr rtl="0"/>
              <a:t>52</a:t>
            </a:fld>
            <a:endParaRPr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057070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lnSpc>
                <a:spcPct val="80000"/>
              </a:lnSpc>
              <a:buFontTx/>
              <a:buNone/>
            </a:pPr>
            <a:r>
              <a:rPr lang="es-419"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 – Redes hoy</a:t>
            </a:r>
          </a:p>
          <a:p>
            <a:pPr rtl="0">
              <a:lnSpc>
                <a:spcPct val="80000"/>
              </a:lnSpc>
              <a:buFontTx/>
              <a:buNone/>
            </a:pPr>
            <a:r>
              <a:rPr lang="es-419"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1.9 — </a:t>
            </a:r>
            <a:r>
              <a:rPr lang="es-419" sz="1200">
                <a:solidFill>
                  <a:schemeClr val="accent5">
                    <a:lumMod val="40000"/>
                    <a:lumOff val="60000"/>
                  </a:schemeClr>
                </a:solidFill>
              </a:rPr>
              <a:t>El profesional de TI</a:t>
            </a:r>
          </a:p>
          <a:p>
            <a:pPr rtl="0">
              <a:lnSpc>
                <a:spcPct val="80000"/>
              </a:lnSpc>
              <a:buFontTx/>
              <a:buNone/>
            </a:pPr>
            <a:r>
              <a:rPr lang="es-419" baseline="0">
                <a:latin typeface="Arial" charset="0"/>
              </a:rPr>
              <a:t>1.9.2 — </a:t>
            </a:r>
            <a:r>
              <a:rPr lang="es-419"/>
              <a:t>Trabajos de creación de redes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641018C-6CAF-B84E-B92C-ECB119457FBA}" type="slidenum">
              <a:rPr>
                <a:solidFill>
                  <a:prstClr val="black"/>
                </a:solidFill>
              </a:rPr>
              <a:pPr rtl="0"/>
              <a:t>53</a:t>
            </a:fld>
            <a:endParaRPr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819068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lnSpc>
                <a:spcPct val="80000"/>
              </a:lnSpc>
              <a:buFontTx/>
              <a:buNone/>
            </a:pPr>
            <a:r>
              <a:rPr lang="es-419"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 – Redes hoy</a:t>
            </a:r>
          </a:p>
          <a:p>
            <a:pPr rtl="0">
              <a:lnSpc>
                <a:spcPct val="80000"/>
              </a:lnSpc>
              <a:buFontTx/>
              <a:buNone/>
            </a:pPr>
            <a:r>
              <a:rPr lang="es-419"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1.10 – </a:t>
            </a:r>
            <a:r>
              <a:rPr lang="es-419">
                <a:solidFill>
                  <a:schemeClr val="accent5">
                    <a:lumMod val="40000"/>
                    <a:lumOff val="60000"/>
                  </a:schemeClr>
                </a:solidFill>
              </a:rPr>
              <a:t>Módulo de Práctica y Prueba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641018C-6CAF-B84E-B92C-ECB119457FBA}" type="slidenum">
              <a:rPr/>
              <a:t>54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1592676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lnSpc>
                <a:spcPct val="80000"/>
              </a:lnSpc>
              <a:buFontTx/>
              <a:buNone/>
            </a:pPr>
            <a:r>
              <a:rPr lang="es-419"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 – Redes hoy</a:t>
            </a:r>
          </a:p>
          <a:p>
            <a:pPr rtl="0">
              <a:lnSpc>
                <a:spcPct val="80000"/>
              </a:lnSpc>
              <a:buFontTx/>
              <a:buNone/>
            </a:pPr>
            <a:r>
              <a:rPr lang="es-419"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1.10 – </a:t>
            </a:r>
            <a:r>
              <a:rPr lang="es-419">
                <a:solidFill>
                  <a:schemeClr val="accent5">
                    <a:lumMod val="40000"/>
                    <a:lumOff val="60000"/>
                  </a:schemeClr>
                </a:solidFill>
              </a:rPr>
              <a:t>Módulo de Práctica y Prueba </a:t>
            </a:r>
          </a:p>
          <a:p>
            <a:pPr rtl="0">
              <a:lnSpc>
                <a:spcPct val="80000"/>
              </a:lnSpc>
              <a:buFontTx/>
              <a:buNone/>
            </a:pPr>
            <a:r>
              <a:rPr lang="es-419">
                <a:latin typeface="Arial" charset="0"/>
              </a:rPr>
              <a:t>1.10.1</a:t>
            </a:r>
            <a:r>
              <a:rPr lang="es-419" baseline="0">
                <a:latin typeface="Arial" charset="0"/>
              </a:rPr>
              <a:t> – </a:t>
            </a:r>
            <a:r>
              <a:rPr lang="es-419"/>
              <a:t>¿Qué aprendí en este módulo?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641018C-6CAF-B84E-B92C-ECB119457FBA}" type="slidenum">
              <a:rPr>
                <a:solidFill>
                  <a:prstClr val="black"/>
                </a:solidFill>
              </a:rPr>
              <a:pPr rtl="0"/>
              <a:t>55</a:t>
            </a:fld>
            <a:endParaRPr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069413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lnSpc>
                <a:spcPct val="80000"/>
              </a:lnSpc>
              <a:buFontTx/>
              <a:buNone/>
            </a:pPr>
            <a:r>
              <a:rPr lang="es-419"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 – Redes hoy</a:t>
            </a:r>
          </a:p>
          <a:p>
            <a:pPr rtl="0">
              <a:lnSpc>
                <a:spcPct val="80000"/>
              </a:lnSpc>
              <a:buFontTx/>
              <a:buNone/>
            </a:pPr>
            <a:r>
              <a:rPr lang="es-419"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1.10 – </a:t>
            </a:r>
            <a:r>
              <a:rPr lang="es-419">
                <a:solidFill>
                  <a:schemeClr val="accent5">
                    <a:lumMod val="40000"/>
                    <a:lumOff val="60000"/>
                  </a:schemeClr>
                </a:solidFill>
              </a:rPr>
              <a:t>Módulo de Práctica y Prueba </a:t>
            </a:r>
          </a:p>
          <a:p>
            <a:pPr rtl="0">
              <a:lnSpc>
                <a:spcPct val="80000"/>
              </a:lnSpc>
              <a:buFontTx/>
              <a:buNone/>
            </a:pPr>
            <a:r>
              <a:rPr lang="es-419">
                <a:latin typeface="Arial" charset="0"/>
              </a:rPr>
              <a:t>1.10.1</a:t>
            </a:r>
            <a:r>
              <a:rPr lang="es-419" baseline="0">
                <a:latin typeface="Arial" charset="0"/>
              </a:rPr>
              <a:t> – </a:t>
            </a:r>
            <a:r>
              <a:rPr lang="es-419"/>
              <a:t>¿Qué aprendí en este módulo? (continuación)</a:t>
            </a:r>
          </a:p>
          <a:p>
            <a:pPr marL="0" marR="0" lvl="0" indent="0" algn="l" defTabSz="4572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419"/>
              <a:t>1.10.2 </a:t>
            </a:r>
            <a:r>
              <a:rPr lang="es-419" sz="1200">
                <a:effectLst/>
              </a:rPr>
              <a:t>– Prueba de</a:t>
            </a:r>
            <a:r>
              <a:rPr lang="es-419" sz="1200" baseline="0">
                <a:effectLst/>
              </a:rPr>
              <a:t> módulo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641018C-6CAF-B84E-B92C-ECB119457FBA}" type="slidenum">
              <a:rPr>
                <a:solidFill>
                  <a:prstClr val="black"/>
                </a:solidFill>
              </a:rPr>
              <a:pPr rtl="0"/>
              <a:t>56</a:t>
            </a:fld>
            <a:endParaRPr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877475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rtl="0"/>
            <a:fld id="{6C92755B-29FD-8743-9094-C0E3A734D22E}" type="slidenum">
              <a:rPr sz="800">
                <a:solidFill>
                  <a:prstClr val="black"/>
                </a:solidFill>
              </a:rPr>
              <a:pPr rtl="0"/>
              <a:t>57</a:t>
            </a:fld>
            <a:endParaRPr sz="800">
              <a:solidFill>
                <a:prstClr val="black"/>
              </a:solidFill>
            </a:endParaRPr>
          </a:p>
        </p:txBody>
      </p:sp>
      <p:sp>
        <p:nvSpPr>
          <p:cNvPr id="57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rtl="0">
              <a:lnSpc>
                <a:spcPct val="80000"/>
              </a:lnSpc>
              <a:buFontTx/>
              <a:buNone/>
            </a:pPr>
            <a:r>
              <a:rPr lang="es-419"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 – Redes hoy</a:t>
            </a:r>
          </a:p>
          <a:p>
            <a:pPr rtl="0">
              <a:lnSpc>
                <a:spcPct val="80000"/>
              </a:lnSpc>
              <a:buFontTx/>
              <a:buNone/>
            </a:pPr>
            <a:r>
              <a:rPr lang="es-419">
                <a:latin typeface="Arial" charset="0"/>
              </a:rPr>
              <a:t>Nuevos términos y comandos</a:t>
            </a:r>
          </a:p>
        </p:txBody>
      </p:sp>
    </p:spTree>
    <p:extLst>
      <p:ext uri="{BB962C8B-B14F-4D97-AF65-F5344CB8AC3E}">
        <p14:creationId xmlns:p14="http://schemas.microsoft.com/office/powerpoint/2010/main" val="4156090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lnSpc>
                <a:spcPct val="80000"/>
              </a:lnSpc>
              <a:buFontTx/>
              <a:buNone/>
            </a:pPr>
            <a:r>
              <a:rPr lang="es-419"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 – Redes hoy</a:t>
            </a:r>
          </a:p>
          <a:p>
            <a:pPr rtl="0">
              <a:lnSpc>
                <a:spcPct val="80000"/>
              </a:lnSpc>
              <a:buFontTx/>
              <a:buNone/>
            </a:pPr>
            <a:r>
              <a:rPr lang="es-419"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1.2 – Componentes</a:t>
            </a:r>
            <a:r>
              <a:rPr lang="es-419" sz="1200" kern="1200" baseline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 de red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641018C-6CAF-B84E-B92C-ECB119457FBA}" type="slidenum">
              <a:rPr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255296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rtl="0"/>
            <a:fld id="{04267211-205D-47E8-9F29-7E4C01D43DC3}" type="slidenum">
              <a:rPr sz="800">
                <a:solidFill>
                  <a:prstClr val="black"/>
                </a:solidFill>
              </a:rPr>
              <a:pPr rtl="0"/>
              <a:t>7</a:t>
            </a:fld>
            <a:endParaRPr sz="800">
              <a:solidFill>
                <a:prstClr val="black"/>
              </a:solidFill>
            </a:endParaRPr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rtl="0">
              <a:lnSpc>
                <a:spcPct val="80000"/>
              </a:lnSpc>
              <a:buFontTx/>
              <a:buNone/>
            </a:pPr>
            <a:r>
              <a:rPr lang="es-419"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 – Redes hoy</a:t>
            </a:r>
          </a:p>
          <a:p>
            <a:pPr rtl="0">
              <a:lnSpc>
                <a:spcPct val="80000"/>
              </a:lnSpc>
              <a:buFontTx/>
              <a:buNone/>
            </a:pPr>
            <a:r>
              <a:rPr lang="es-419"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1.2 – Componentes</a:t>
            </a:r>
            <a:r>
              <a:rPr lang="es-419" sz="1200" kern="1200" baseline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 de red</a:t>
            </a:r>
          </a:p>
          <a:p>
            <a:pPr rtl="0">
              <a:lnSpc>
                <a:spcPct val="80000"/>
              </a:lnSpc>
              <a:buFontTx/>
              <a:buNone/>
            </a:pPr>
            <a:r>
              <a:rPr lang="es-419"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1.2.1— Roles de host</a:t>
            </a:r>
          </a:p>
        </p:txBody>
      </p:sp>
    </p:spTree>
    <p:extLst>
      <p:ext uri="{BB962C8B-B14F-4D97-AF65-F5344CB8AC3E}">
        <p14:creationId xmlns:p14="http://schemas.microsoft.com/office/powerpoint/2010/main" val="34275545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rtl="0"/>
            <a:fld id="{04267211-205D-47E8-9F29-7E4C01D43DC3}" type="slidenum">
              <a:rPr sz="800">
                <a:solidFill>
                  <a:prstClr val="black"/>
                </a:solidFill>
              </a:rPr>
              <a:pPr rtl="0"/>
              <a:t>8</a:t>
            </a:fld>
            <a:endParaRPr sz="800">
              <a:solidFill>
                <a:prstClr val="black"/>
              </a:solidFill>
            </a:endParaRPr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rtl="0">
              <a:lnSpc>
                <a:spcPct val="80000"/>
              </a:lnSpc>
              <a:buFontTx/>
              <a:buNone/>
            </a:pPr>
            <a:r>
              <a:rPr lang="es-419"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 – Redes hoy</a:t>
            </a:r>
          </a:p>
          <a:p>
            <a:pPr rtl="0">
              <a:lnSpc>
                <a:spcPct val="80000"/>
              </a:lnSpc>
              <a:buFontTx/>
              <a:buNone/>
            </a:pPr>
            <a:r>
              <a:rPr lang="es-419"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1.2 – Componentes</a:t>
            </a:r>
            <a:r>
              <a:rPr lang="es-419" sz="1200" kern="1200" baseline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 de red</a:t>
            </a:r>
          </a:p>
          <a:p>
            <a:pPr marL="0" marR="0" lvl="0" indent="0" algn="l" defTabSz="4572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419"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1.2.2 – Punto a Punto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75545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rtl="0"/>
            <a:fld id="{04267211-205D-47E8-9F29-7E4C01D43DC3}" type="slidenum">
              <a:rPr sz="800">
                <a:solidFill>
                  <a:prstClr val="black"/>
                </a:solidFill>
              </a:rPr>
              <a:pPr rtl="0"/>
              <a:t>9</a:t>
            </a:fld>
            <a:endParaRPr sz="800">
              <a:solidFill>
                <a:prstClr val="black"/>
              </a:solidFill>
            </a:endParaRPr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rtl="0">
              <a:lnSpc>
                <a:spcPct val="80000"/>
              </a:lnSpc>
              <a:buFontTx/>
              <a:buNone/>
            </a:pPr>
            <a:r>
              <a:rPr lang="es-419"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 – Redes hoy</a:t>
            </a:r>
          </a:p>
          <a:p>
            <a:pPr rtl="0">
              <a:lnSpc>
                <a:spcPct val="80000"/>
              </a:lnSpc>
              <a:buFontTx/>
              <a:buNone/>
            </a:pPr>
            <a:r>
              <a:rPr lang="es-419"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1.2 – Componentes</a:t>
            </a:r>
            <a:r>
              <a:rPr lang="es-419" sz="1200" kern="1200" baseline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 de red</a:t>
            </a:r>
          </a:p>
          <a:p>
            <a:pPr marL="0" marR="0" lvl="0" indent="0" algn="l" defTabSz="4572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419"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1.2.3 – Dispositivos finales</a:t>
            </a:r>
          </a:p>
        </p:txBody>
      </p:sp>
    </p:spTree>
    <p:extLst>
      <p:ext uri="{BB962C8B-B14F-4D97-AF65-F5344CB8AC3E}">
        <p14:creationId xmlns:p14="http://schemas.microsoft.com/office/powerpoint/2010/main" val="34275545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Title Slide-animated gradi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469496" y="3809526"/>
            <a:ext cx="4319105" cy="288131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buNone/>
              <a:defRPr sz="1200" b="0" i="0">
                <a:solidFill>
                  <a:schemeClr val="accent5"/>
                </a:solidFill>
                <a:latin typeface="+mn-lt"/>
                <a:cs typeface="CiscoSans"/>
              </a:defRPr>
            </a:lvl1pPr>
            <a:lvl2pPr marL="342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/>
          </p:nvPr>
        </p:nvSpPr>
        <p:spPr>
          <a:xfrm>
            <a:off x="469496" y="4049523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5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/>
          </p:nvPr>
        </p:nvSpPr>
        <p:spPr>
          <a:xfrm>
            <a:off x="469496" y="4289520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5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63292" y="2872236"/>
            <a:ext cx="5925246" cy="29900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buFont typeface="Arial" panose="020B0604020202020204" pitchFamily="34" charset="0"/>
              <a:buNone/>
              <a:defRPr sz="2000" baseline="0">
                <a:solidFill>
                  <a:schemeClr val="bg2"/>
                </a:solidFill>
                <a:latin typeface="+mj-lt"/>
              </a:defRPr>
            </a:lvl1pPr>
            <a:lvl2pPr marL="304781" indent="0">
              <a:buNone/>
              <a:defRPr/>
            </a:lvl2pPr>
            <a:lvl3pPr marL="427401" indent="0">
              <a:buNone/>
              <a:defRPr/>
            </a:lvl3pPr>
            <a:lvl4pPr marL="516694" indent="0">
              <a:buNone/>
              <a:defRPr/>
            </a:lvl4pPr>
            <a:lvl5pPr marL="601221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itle 1"/>
          <p:cNvSpPr>
            <a:spLocks noGrp="1"/>
          </p:cNvSpPr>
          <p:nvPr>
            <p:ph type="ctrTitle"/>
          </p:nvPr>
        </p:nvSpPr>
        <p:spPr>
          <a:xfrm>
            <a:off x="425765" y="2300750"/>
            <a:ext cx="5955513" cy="64473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3600" b="0" i="0" spc="0" baseline="0">
                <a:solidFill>
                  <a:srgbClr val="38C6F4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6" name="Group 4"/>
          <p:cNvGrpSpPr>
            <a:grpSpLocks noChangeAspect="1"/>
          </p:cNvGrpSpPr>
          <p:nvPr userDrawn="1"/>
        </p:nvGrpSpPr>
        <p:grpSpPr bwMode="auto">
          <a:xfrm>
            <a:off x="492125" y="395288"/>
            <a:ext cx="796924" cy="423863"/>
            <a:chOff x="310" y="249"/>
            <a:chExt cx="502" cy="267"/>
          </a:xfrm>
          <a:solidFill>
            <a:schemeClr val="accent5"/>
          </a:solidFill>
        </p:grpSpPr>
        <p:sp>
          <p:nvSpPr>
            <p:cNvPr id="9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086725553"/>
      </p:ext>
    </p:extLst>
  </p:cSld>
  <p:clrMapOvr>
    <a:masterClrMapping/>
  </p:clrMapOvr>
  <p:transition spd="slow">
    <p:wipe/>
  </p:transition>
  <p:extLst>
    <p:ext uri="{DCECCB84-F9BA-43D5-87BE-67443E8EF086}">
      <p15:sldGuideLst xmlns:p15="http://schemas.microsoft.com/office/powerpoint/2012/main">
        <p15:guide id="1" orient="horz" pos="228" userDrawn="1">
          <p15:clr>
            <a:srgbClr val="FBAE40"/>
          </p15:clr>
        </p15:guide>
        <p15:guide id="2" pos="360" userDrawn="1">
          <p15:clr>
            <a:srgbClr val="FBAE40"/>
          </p15:clr>
        </p15:guide>
        <p15:guide id="3" orient="horz" pos="518" userDrawn="1">
          <p15:clr>
            <a:srgbClr val="FBAE40"/>
          </p15:clr>
        </p15:guide>
        <p15:guide id="4" pos="812" userDrawn="1">
          <p15:clr>
            <a:srgbClr val="FBAE40"/>
          </p15:clr>
        </p15:guide>
        <p15:guide id="5" pos="311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Closing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9143999" cy="5165874"/>
          </a:xfrm>
          <a:prstGeom prst="rect">
            <a:avLst/>
          </a:prstGeom>
        </p:spPr>
      </p:pic>
      <p:grpSp>
        <p:nvGrpSpPr>
          <p:cNvPr id="4" name="Group 4"/>
          <p:cNvGrpSpPr>
            <a:grpSpLocks noChangeAspect="1"/>
          </p:cNvGrpSpPr>
          <p:nvPr userDrawn="1"/>
        </p:nvGrpSpPr>
        <p:grpSpPr bwMode="auto">
          <a:xfrm>
            <a:off x="3746294" y="2129856"/>
            <a:ext cx="1617944" cy="860542"/>
            <a:chOff x="310" y="249"/>
            <a:chExt cx="502" cy="267"/>
          </a:xfrm>
          <a:solidFill>
            <a:schemeClr val="accent5"/>
          </a:solidFill>
        </p:grpSpPr>
        <p:sp>
          <p:nvSpPr>
            <p:cNvPr id="5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198843304"/>
      </p:ext>
    </p:extLst>
  </p:cSld>
  <p:clrMapOvr>
    <a:masterClrMapping/>
  </p:clrMapOvr>
  <p:transition spd="slow"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394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" name="Group 4"/>
          <p:cNvGrpSpPr>
            <a:grpSpLocks noChangeAspect="1"/>
          </p:cNvGrpSpPr>
          <p:nvPr userDrawn="1"/>
        </p:nvGrpSpPr>
        <p:grpSpPr bwMode="auto">
          <a:xfrm>
            <a:off x="3746294" y="2129856"/>
            <a:ext cx="1617944" cy="860542"/>
            <a:chOff x="310" y="249"/>
            <a:chExt cx="502" cy="267"/>
          </a:xfrm>
          <a:solidFill>
            <a:schemeClr val="accent5"/>
          </a:solidFill>
        </p:grpSpPr>
        <p:sp>
          <p:nvSpPr>
            <p:cNvPr id="5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7974899"/>
      </p:ext>
    </p:extLst>
  </p:cSld>
  <p:clrMapOvr>
    <a:masterClrMapping/>
  </p:clrMapOvr>
  <p:transition spd="slow">
    <p:wip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Closing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>
            <a:grpSpLocks noChangeAspect="1"/>
          </p:cNvGrpSpPr>
          <p:nvPr userDrawn="1"/>
        </p:nvGrpSpPr>
        <p:grpSpPr bwMode="auto">
          <a:xfrm>
            <a:off x="3746294" y="2129856"/>
            <a:ext cx="1617944" cy="860542"/>
            <a:chOff x="310" y="249"/>
            <a:chExt cx="502" cy="267"/>
          </a:xfrm>
          <a:solidFill>
            <a:schemeClr val="accent1">
              <a:lumMod val="75000"/>
            </a:schemeClr>
          </a:solidFill>
        </p:grpSpPr>
        <p:sp>
          <p:nvSpPr>
            <p:cNvPr id="5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51544963"/>
      </p:ext>
    </p:extLst>
  </p:cSld>
  <p:clrMapOvr>
    <a:masterClrMapping/>
  </p:clrMapOvr>
  <p:transition spd="slow">
    <p:wip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8473441" y="4954263"/>
            <a:ext cx="676910" cy="1892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25">
                <a:solidFill>
                  <a:schemeClr val="tx2"/>
                </a:solidFill>
              </a:defRPr>
            </a:lvl1pPr>
          </a:lstStyle>
          <a:p>
            <a:pPr defTabSz="385763">
              <a:defRPr/>
            </a:pPr>
            <a:fld id="{2F5CCB13-0A32-4557-88E9-079F0C330695}" type="slidenum">
              <a:rPr lang="en-US" kern="0" smtClean="0">
                <a:solidFill>
                  <a:srgbClr val="595959"/>
                </a:solidFill>
              </a:rPr>
              <a:pPr defTabSz="385763">
                <a:defRPr/>
              </a:pPr>
              <a:t>‹Nº›</a:t>
            </a:fld>
            <a:endParaRPr lang="en-US" kern="0" dirty="0">
              <a:solidFill>
                <a:srgbClr val="595959"/>
              </a:solidFill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144065" y="798944"/>
            <a:ext cx="8853286" cy="4155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182880" bIns="45720" numCol="1" anchor="t" anchorCtr="0" compatLnSpc="1">
            <a:prstTxWarp prst="textNoShape">
              <a:avLst/>
            </a:prstTxWarp>
          </a:bodyPr>
          <a:lstStyle>
            <a:lvl1pPr marL="169863" indent="-169863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>
                <a:solidFill>
                  <a:srgbClr val="000000"/>
                </a:solidFill>
              </a:defRPr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>
                <a:solidFill>
                  <a:srgbClr val="000000"/>
                </a:solidFill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>
                <a:solidFill>
                  <a:srgbClr val="000000"/>
                </a:solidFill>
              </a:defRPr>
            </a:lvl3pPr>
            <a:lvl4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>
                <a:solidFill>
                  <a:srgbClr val="000000"/>
                </a:solidFill>
              </a:defRPr>
            </a:lvl4pPr>
          </a:lstStyle>
          <a:p>
            <a:pPr lvl="0"/>
            <a:r>
              <a:rPr lang="en-US" dirty="0">
                <a:sym typeface="Arial" pitchFamily="34" charset="0"/>
              </a:rPr>
              <a:t>Click to edit Master text styles</a:t>
            </a:r>
          </a:p>
          <a:p>
            <a:pPr lvl="1"/>
            <a:r>
              <a:rPr lang="en-US" dirty="0">
                <a:sym typeface="Arial" pitchFamily="34" charset="0"/>
              </a:rPr>
              <a:t>Second level</a:t>
            </a:r>
          </a:p>
          <a:p>
            <a:pPr lvl="2"/>
            <a:r>
              <a:rPr lang="en-US" dirty="0">
                <a:sym typeface="Arial" pitchFamily="34" charset="0"/>
              </a:rPr>
              <a:t>Third level</a:t>
            </a:r>
          </a:p>
          <a:p>
            <a:pPr lvl="3"/>
            <a:r>
              <a:rPr lang="en-US" dirty="0">
                <a:sym typeface="Arial" pitchFamily="34" charset="0"/>
              </a:rPr>
              <a:t>Fourth level</a:t>
            </a:r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" y="41393"/>
            <a:ext cx="9144000" cy="757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defRPr sz="2400"/>
            </a:lvl1pPr>
          </a:lstStyle>
          <a:p>
            <a:pPr lvl="0"/>
            <a:r>
              <a:rPr lang="en-US" dirty="0">
                <a:sym typeface="Arial" pitchFamily="34" charset="0"/>
              </a:rPr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57996623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992501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Title Slide-animated gradi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469496" y="3809526"/>
            <a:ext cx="4319105" cy="288131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buNone/>
              <a:defRPr sz="1200" b="0" i="0">
                <a:solidFill>
                  <a:schemeClr val="accent5"/>
                </a:solidFill>
                <a:latin typeface="+mn-lt"/>
                <a:cs typeface="CiscoSans"/>
              </a:defRPr>
            </a:lvl1pPr>
            <a:lvl2pPr marL="342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/>
          </p:nvPr>
        </p:nvSpPr>
        <p:spPr>
          <a:xfrm>
            <a:off x="469496" y="4049523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5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/>
          </p:nvPr>
        </p:nvSpPr>
        <p:spPr>
          <a:xfrm>
            <a:off x="469496" y="4289520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5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63292" y="2872236"/>
            <a:ext cx="5925246" cy="29900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buFont typeface="Arial" panose="020B0604020202020204" pitchFamily="34" charset="0"/>
              <a:buNone/>
              <a:defRPr sz="2000" baseline="0">
                <a:solidFill>
                  <a:schemeClr val="bg2"/>
                </a:solidFill>
                <a:latin typeface="+mj-lt"/>
              </a:defRPr>
            </a:lvl1pPr>
            <a:lvl2pPr marL="304781" indent="0">
              <a:buNone/>
              <a:defRPr/>
            </a:lvl2pPr>
            <a:lvl3pPr marL="427401" indent="0">
              <a:buNone/>
              <a:defRPr/>
            </a:lvl3pPr>
            <a:lvl4pPr marL="516694" indent="0">
              <a:buNone/>
              <a:defRPr/>
            </a:lvl4pPr>
            <a:lvl5pPr marL="601221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itle 1"/>
          <p:cNvSpPr>
            <a:spLocks noGrp="1"/>
          </p:cNvSpPr>
          <p:nvPr>
            <p:ph type="ctrTitle"/>
          </p:nvPr>
        </p:nvSpPr>
        <p:spPr>
          <a:xfrm>
            <a:off x="425765" y="2300750"/>
            <a:ext cx="5955513" cy="64473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3600" b="0" i="0" spc="0" baseline="0">
                <a:solidFill>
                  <a:srgbClr val="38C6F4"/>
                </a:solidFill>
                <a:latin typeface="+mj-lt"/>
                <a:cs typeface="CiscoSans Thin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6" name="Group 4"/>
          <p:cNvGrpSpPr>
            <a:grpSpLocks noChangeAspect="1"/>
          </p:cNvGrpSpPr>
          <p:nvPr userDrawn="1"/>
        </p:nvGrpSpPr>
        <p:grpSpPr bwMode="auto">
          <a:xfrm>
            <a:off x="492125" y="395288"/>
            <a:ext cx="796924" cy="423863"/>
            <a:chOff x="310" y="249"/>
            <a:chExt cx="502" cy="267"/>
          </a:xfrm>
          <a:solidFill>
            <a:schemeClr val="accent5"/>
          </a:solidFill>
        </p:grpSpPr>
        <p:sp>
          <p:nvSpPr>
            <p:cNvPr id="9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585900788"/>
      </p:ext>
    </p:extLst>
  </p:cSld>
  <p:clrMapOvr>
    <a:masterClrMapping/>
  </p:clrMapOvr>
  <p:transition spd="slow">
    <p:wipe/>
  </p:transition>
  <p:extLst>
    <p:ext uri="{DCECCB84-F9BA-43D5-87BE-67443E8EF086}">
      <p15:sldGuideLst xmlns:p15="http://schemas.microsoft.com/office/powerpoint/2012/main">
        <p15:guide id="1" orient="horz" pos="228">
          <p15:clr>
            <a:srgbClr val="FBAE40"/>
          </p15:clr>
        </p15:guide>
        <p15:guide id="2" pos="360">
          <p15:clr>
            <a:srgbClr val="FBAE40"/>
          </p15:clr>
        </p15:guide>
        <p15:guide id="3" orient="horz" pos="518">
          <p15:clr>
            <a:srgbClr val="FBAE40"/>
          </p15:clr>
        </p15:guide>
        <p15:guide id="4" pos="812">
          <p15:clr>
            <a:srgbClr val="FBAE40"/>
          </p15:clr>
        </p15:guide>
        <p15:guide id="5" pos="31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itle Slide-animated gradi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469496" y="3809526"/>
            <a:ext cx="4319105" cy="288131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buNone/>
              <a:defRPr sz="1200" b="0" i="0">
                <a:solidFill>
                  <a:schemeClr val="accent1"/>
                </a:solidFill>
                <a:latin typeface="+mn-lt"/>
                <a:cs typeface="CiscoSans"/>
              </a:defRPr>
            </a:lvl1pPr>
            <a:lvl2pPr marL="342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/>
          </p:nvPr>
        </p:nvSpPr>
        <p:spPr>
          <a:xfrm>
            <a:off x="469496" y="4049523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1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/>
          </p:nvPr>
        </p:nvSpPr>
        <p:spPr>
          <a:xfrm>
            <a:off x="469496" y="4289520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1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6" name="Group 4"/>
          <p:cNvGrpSpPr>
            <a:grpSpLocks noChangeAspect="1"/>
          </p:cNvGrpSpPr>
          <p:nvPr userDrawn="1"/>
        </p:nvGrpSpPr>
        <p:grpSpPr bwMode="auto">
          <a:xfrm>
            <a:off x="492125" y="395288"/>
            <a:ext cx="796924" cy="423863"/>
            <a:chOff x="310" y="249"/>
            <a:chExt cx="502" cy="267"/>
          </a:xfrm>
          <a:solidFill>
            <a:srgbClr val="004C69"/>
          </a:solidFill>
        </p:grpSpPr>
        <p:sp>
          <p:nvSpPr>
            <p:cNvPr id="9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9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63292" y="2872236"/>
            <a:ext cx="5925246" cy="29900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buFont typeface="Arial" panose="020B0604020202020204" pitchFamily="34" charset="0"/>
              <a:buNone/>
              <a:defRPr sz="2000" baseline="0">
                <a:solidFill>
                  <a:schemeClr val="accent1"/>
                </a:solidFill>
                <a:latin typeface="+mj-lt"/>
              </a:defRPr>
            </a:lvl1pPr>
            <a:lvl2pPr marL="304781" indent="0">
              <a:buNone/>
              <a:defRPr/>
            </a:lvl2pPr>
            <a:lvl3pPr marL="427401" indent="0">
              <a:buNone/>
              <a:defRPr/>
            </a:lvl3pPr>
            <a:lvl4pPr marL="516694" indent="0">
              <a:buNone/>
              <a:defRPr/>
            </a:lvl4pPr>
            <a:lvl5pPr marL="601221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itle 1"/>
          <p:cNvSpPr>
            <a:spLocks noGrp="1"/>
          </p:cNvSpPr>
          <p:nvPr>
            <p:ph type="ctrTitle"/>
          </p:nvPr>
        </p:nvSpPr>
        <p:spPr>
          <a:xfrm>
            <a:off x="425765" y="2300750"/>
            <a:ext cx="5955513" cy="64473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3600" b="0" i="0" spc="0" baseline="0">
                <a:solidFill>
                  <a:schemeClr val="accent1"/>
                </a:solidFill>
                <a:latin typeface="+mj-lt"/>
                <a:cs typeface="CiscoSans Thin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5005947"/>
      </p:ext>
    </p:extLst>
  </p:cSld>
  <p:clrMapOvr>
    <a:masterClrMapping/>
  </p:clrMapOvr>
  <p:transition spd="slow">
    <p:wipe/>
  </p:transition>
  <p:extLst>
    <p:ext uri="{DCECCB84-F9BA-43D5-87BE-67443E8EF086}">
      <p15:sldGuideLst xmlns:p15="http://schemas.microsoft.com/office/powerpoint/2012/main">
        <p15:guide id="1" orient="horz" pos="228">
          <p15:clr>
            <a:srgbClr val="FBAE40"/>
          </p15:clr>
        </p15:guide>
        <p15:guide id="2" pos="360">
          <p15:clr>
            <a:srgbClr val="FBAE40"/>
          </p15:clr>
        </p15:guide>
        <p15:guide id="3" orient="horz" pos="518">
          <p15:clr>
            <a:srgbClr val="FBAE40"/>
          </p15:clr>
        </p15:guide>
        <p15:guide id="4" pos="812">
          <p15:clr>
            <a:srgbClr val="FBAE40"/>
          </p15:clr>
        </p15:guide>
        <p15:guide id="5" pos="31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Title Slide-animated gradi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469496" y="3809526"/>
            <a:ext cx="4319105" cy="288131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buNone/>
              <a:defRPr sz="1200" b="0" i="0">
                <a:solidFill>
                  <a:schemeClr val="accent5"/>
                </a:solidFill>
                <a:latin typeface="+mn-lt"/>
                <a:cs typeface="CiscoSans"/>
              </a:defRPr>
            </a:lvl1pPr>
            <a:lvl2pPr marL="342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/>
          </p:nvPr>
        </p:nvSpPr>
        <p:spPr>
          <a:xfrm>
            <a:off x="469496" y="4049523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5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/>
          </p:nvPr>
        </p:nvSpPr>
        <p:spPr>
          <a:xfrm>
            <a:off x="469496" y="4289520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5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6" name="Group 4"/>
          <p:cNvGrpSpPr>
            <a:grpSpLocks noChangeAspect="1"/>
          </p:cNvGrpSpPr>
          <p:nvPr userDrawn="1"/>
        </p:nvGrpSpPr>
        <p:grpSpPr bwMode="auto">
          <a:xfrm>
            <a:off x="492125" y="395288"/>
            <a:ext cx="796924" cy="423863"/>
            <a:chOff x="310" y="249"/>
            <a:chExt cx="502" cy="267"/>
          </a:xfrm>
          <a:solidFill>
            <a:schemeClr val="accent5"/>
          </a:solidFill>
        </p:grpSpPr>
        <p:sp>
          <p:nvSpPr>
            <p:cNvPr id="9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9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63292" y="2872236"/>
            <a:ext cx="5925246" cy="29900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buFont typeface="Arial" panose="020B0604020202020204" pitchFamily="34" charset="0"/>
              <a:buNone/>
              <a:defRPr sz="2000" baseline="0">
                <a:solidFill>
                  <a:schemeClr val="bg2"/>
                </a:solidFill>
                <a:latin typeface="+mj-lt"/>
              </a:defRPr>
            </a:lvl1pPr>
            <a:lvl2pPr marL="304781" indent="0">
              <a:buNone/>
              <a:defRPr/>
            </a:lvl2pPr>
            <a:lvl3pPr marL="427401" indent="0">
              <a:buNone/>
              <a:defRPr/>
            </a:lvl3pPr>
            <a:lvl4pPr marL="516694" indent="0">
              <a:buNone/>
              <a:defRPr/>
            </a:lvl4pPr>
            <a:lvl5pPr marL="601221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itle 1"/>
          <p:cNvSpPr>
            <a:spLocks noGrp="1"/>
          </p:cNvSpPr>
          <p:nvPr>
            <p:ph type="ctrTitle"/>
          </p:nvPr>
        </p:nvSpPr>
        <p:spPr>
          <a:xfrm>
            <a:off x="425765" y="2300750"/>
            <a:ext cx="5955513" cy="64473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3600" b="0" i="0" spc="0" baseline="0">
                <a:solidFill>
                  <a:srgbClr val="38C6F4"/>
                </a:solidFill>
                <a:latin typeface="+mj-lt"/>
                <a:cs typeface="CiscoSans Thin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5927920"/>
      </p:ext>
    </p:extLst>
  </p:cSld>
  <p:clrMapOvr>
    <a:masterClrMapping/>
  </p:clrMapOvr>
  <p:transition spd="slow">
    <p:wipe/>
  </p:transition>
  <p:extLst>
    <p:ext uri="{DCECCB84-F9BA-43D5-87BE-67443E8EF086}">
      <p15:sldGuideLst xmlns:p15="http://schemas.microsoft.com/office/powerpoint/2012/main">
        <p15:guide id="1" orient="horz" pos="228">
          <p15:clr>
            <a:srgbClr val="FBAE40"/>
          </p15:clr>
        </p15:guide>
        <p15:guide id="2" pos="360">
          <p15:clr>
            <a:srgbClr val="FBAE40"/>
          </p15:clr>
        </p15:guide>
        <p15:guide id="3" orient="horz" pos="518">
          <p15:clr>
            <a:srgbClr val="FBAE40"/>
          </p15:clr>
        </p15:guide>
        <p15:guide id="4" pos="812">
          <p15:clr>
            <a:srgbClr val="FBAE40"/>
          </p15:clr>
        </p15:guide>
        <p15:guide id="5" pos="31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Seg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rgbClr val="00394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416425" y="915409"/>
            <a:ext cx="7598042" cy="256994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4600" b="0" i="0" spc="0" baseline="0">
                <a:solidFill>
                  <a:schemeClr val="accent5"/>
                </a:solidFill>
                <a:latin typeface="+mj-lt"/>
                <a:cs typeface="CiscoSans Thin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Rectangle 7"/>
          <p:cNvSpPr>
            <a:spLocks noChangeArrowheads="1"/>
          </p:cNvSpPr>
          <p:nvPr userDrawn="1"/>
        </p:nvSpPr>
        <p:spPr bwMode="ltGray">
          <a:xfrm>
            <a:off x="8515707" y="4742907"/>
            <a:ext cx="218414" cy="15451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1586" tIns="30792" rIns="61586" bIns="30792" anchor="b">
            <a:spAutoFit/>
          </a:bodyPr>
          <a:lstStyle/>
          <a:p>
            <a:pPr algn="r" defTabSz="610744" fontAlgn="auto">
              <a:spcBef>
                <a:spcPts val="0"/>
              </a:spcBef>
              <a:spcAft>
                <a:spcPts val="0"/>
              </a:spcAft>
              <a:defRPr/>
            </a:pPr>
            <a:fld id="{6A1E46DC-7EF6-4EA2-B285-14272867D133}" type="slidenum">
              <a:rPr lang="en-US" sz="60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CiscoSans Thin"/>
              </a:rPr>
              <a:pPr algn="r" defTabSz="610744" fontAlgn="auto">
                <a:spcBef>
                  <a:spcPts val="0"/>
                </a:spcBef>
                <a:spcAft>
                  <a:spcPts val="0"/>
                </a:spcAft>
                <a:defRPr/>
              </a:pPr>
              <a:t>‹Nº›</a:t>
            </a:fld>
            <a:endParaRPr lang="en-US" sz="600" dirty="0">
              <a:solidFill>
                <a:schemeClr val="accent5">
                  <a:lumMod val="50000"/>
                </a:schemeClr>
              </a:solidFill>
              <a:latin typeface="+mn-lt"/>
              <a:ea typeface="+mn-ea"/>
              <a:cs typeface="CiscoSans Thin"/>
            </a:endParaRPr>
          </a:p>
        </p:txBody>
      </p:sp>
      <p:sp>
        <p:nvSpPr>
          <p:cNvPr id="9" name="Rectangle 4"/>
          <p:cNvSpPr>
            <a:spLocks noChangeArrowheads="1"/>
          </p:cNvSpPr>
          <p:nvPr userDrawn="1"/>
        </p:nvSpPr>
        <p:spPr bwMode="ltGray">
          <a:xfrm>
            <a:off x="5867508" y="4741653"/>
            <a:ext cx="265801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61586" tIns="30792" rIns="61586" bIns="30792" anchor="b">
            <a:spAutoFit/>
          </a:bodyPr>
          <a:lstStyle/>
          <a:p>
            <a:pPr defTabSz="61074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dirty="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CiscoSans Thin"/>
              </a:rPr>
              <a:t>© 2016  Cisco and/or its affiliates. All rights reserved.   Cisco Confidential</a:t>
            </a:r>
          </a:p>
        </p:txBody>
      </p:sp>
      <p:grpSp>
        <p:nvGrpSpPr>
          <p:cNvPr id="11" name="Group 4"/>
          <p:cNvGrpSpPr>
            <a:grpSpLocks noChangeAspect="1"/>
          </p:cNvGrpSpPr>
          <p:nvPr userDrawn="1"/>
        </p:nvGrpSpPr>
        <p:grpSpPr bwMode="auto">
          <a:xfrm>
            <a:off x="508039" y="4715197"/>
            <a:ext cx="340257" cy="180974"/>
            <a:chOff x="310" y="249"/>
            <a:chExt cx="502" cy="267"/>
          </a:xfrm>
          <a:solidFill>
            <a:srgbClr val="086D8E"/>
          </a:solidFill>
        </p:grpSpPr>
        <p:sp>
          <p:nvSpPr>
            <p:cNvPr id="12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509772669"/>
      </p:ext>
    </p:extLst>
  </p:cSld>
  <p:clrMapOvr>
    <a:masterClrMapping/>
  </p:clrMapOvr>
  <p:transition spd="slow">
    <p:wip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ulti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74662" y="1347788"/>
            <a:ext cx="8280057" cy="3073946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285690" marR="0" indent="-285690" algn="ctr" defTabSz="45710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="0" i="0" baseline="0">
                <a:solidFill>
                  <a:schemeClr val="bg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rgbClr val="004C69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8090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15="http://schemas.microsoft.com/office/drawing/2012/chart" xmlns:c="http://schemas.openxmlformats.org/drawingml/2006/chart">
      <p:transition xmlns:p14="http://schemas.microsoft.com/office/powerpoint/2010/main"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itle Slide-animated gradi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469496" y="3809526"/>
            <a:ext cx="4319105" cy="288131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buNone/>
              <a:defRPr sz="1200" b="0" i="0">
                <a:solidFill>
                  <a:schemeClr val="accent1"/>
                </a:solidFill>
                <a:latin typeface="+mn-lt"/>
                <a:cs typeface="CiscoSans"/>
              </a:defRPr>
            </a:lvl1pPr>
            <a:lvl2pPr marL="342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/>
          </p:nvPr>
        </p:nvSpPr>
        <p:spPr>
          <a:xfrm>
            <a:off x="469496" y="4049523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1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/>
          </p:nvPr>
        </p:nvSpPr>
        <p:spPr>
          <a:xfrm>
            <a:off x="469496" y="4289520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1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6" name="Group 4"/>
          <p:cNvGrpSpPr>
            <a:grpSpLocks noChangeAspect="1"/>
          </p:cNvGrpSpPr>
          <p:nvPr userDrawn="1"/>
        </p:nvGrpSpPr>
        <p:grpSpPr bwMode="auto">
          <a:xfrm>
            <a:off x="492125" y="395288"/>
            <a:ext cx="796924" cy="423863"/>
            <a:chOff x="310" y="249"/>
            <a:chExt cx="502" cy="267"/>
          </a:xfrm>
          <a:solidFill>
            <a:srgbClr val="004C69"/>
          </a:solidFill>
        </p:grpSpPr>
        <p:sp>
          <p:nvSpPr>
            <p:cNvPr id="9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9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63292" y="2872236"/>
            <a:ext cx="5925246" cy="29900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buFont typeface="Arial" panose="020B0604020202020204" pitchFamily="34" charset="0"/>
              <a:buNone/>
              <a:defRPr sz="2000" baseline="0">
                <a:solidFill>
                  <a:schemeClr val="accent1"/>
                </a:solidFill>
                <a:latin typeface="+mj-lt"/>
              </a:defRPr>
            </a:lvl1pPr>
            <a:lvl2pPr marL="304781" indent="0">
              <a:buNone/>
              <a:defRPr/>
            </a:lvl2pPr>
            <a:lvl3pPr marL="427401" indent="0">
              <a:buNone/>
              <a:defRPr/>
            </a:lvl3pPr>
            <a:lvl4pPr marL="516694" indent="0">
              <a:buNone/>
              <a:defRPr/>
            </a:lvl4pPr>
            <a:lvl5pPr marL="601221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0" name="Title 1"/>
          <p:cNvSpPr>
            <a:spLocks noGrp="1"/>
          </p:cNvSpPr>
          <p:nvPr>
            <p:ph type="ctrTitle"/>
          </p:nvPr>
        </p:nvSpPr>
        <p:spPr>
          <a:xfrm>
            <a:off x="425765" y="2300750"/>
            <a:ext cx="5955513" cy="64473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3600" b="0" i="0" spc="0" baseline="0">
                <a:solidFill>
                  <a:schemeClr val="accent1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53042546"/>
      </p:ext>
    </p:extLst>
  </p:cSld>
  <p:clrMapOvr>
    <a:masterClrMapping/>
  </p:clrMapOvr>
  <p:transition spd="slow">
    <p:wipe/>
  </p:transition>
  <p:extLst>
    <p:ext uri="{DCECCB84-F9BA-43D5-87BE-67443E8EF086}">
      <p15:sldGuideLst xmlns:p15="http://schemas.microsoft.com/office/powerpoint/2012/main">
        <p15:guide id="1" orient="horz" pos="228" userDrawn="1">
          <p15:clr>
            <a:srgbClr val="FBAE40"/>
          </p15:clr>
        </p15:guide>
        <p15:guide id="2" pos="360" userDrawn="1">
          <p15:clr>
            <a:srgbClr val="FBAE40"/>
          </p15:clr>
        </p15:guide>
        <p15:guide id="3" orient="horz" pos="518" userDrawn="1">
          <p15:clr>
            <a:srgbClr val="FBAE40"/>
          </p15:clr>
        </p15:guide>
        <p15:guide id="4" pos="812" userDrawn="1">
          <p15:clr>
            <a:srgbClr val="FBAE40"/>
          </p15:clr>
        </p15:guide>
        <p15:guide id="5" pos="311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439633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ircled_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575610" y="2552550"/>
            <a:ext cx="698624" cy="698624"/>
          </a:xfrm>
          <a:prstGeom prst="ellipse">
            <a:avLst/>
          </a:prstGeom>
          <a:solidFill>
            <a:schemeClr val="bg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solidFill>
                <a:srgbClr val="FFFFFF"/>
              </a:solidFill>
              <a:cs typeface="Arial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575610" y="1426607"/>
            <a:ext cx="698624" cy="698624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ln>
                <a:solidFill>
                  <a:schemeClr val="bg2"/>
                </a:solidFill>
              </a:ln>
              <a:solidFill>
                <a:schemeClr val="bg1"/>
              </a:solidFill>
              <a:cs typeface="Arial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575610" y="3653093"/>
            <a:ext cx="698624" cy="698624"/>
          </a:xfrm>
          <a:prstGeom prst="ellipse">
            <a:avLst/>
          </a:prstGeom>
          <a:solidFill>
            <a:schemeClr val="accent5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solidFill>
                <a:srgbClr val="049FD9"/>
              </a:solidFill>
              <a:cs typeface="Arial"/>
            </a:endParaRPr>
          </a:p>
        </p:txBody>
      </p:sp>
      <p:sp>
        <p:nvSpPr>
          <p:cNvPr id="24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1365250" y="1432522"/>
            <a:ext cx="5473700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1365250" y="2557793"/>
            <a:ext cx="5473700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7"/>
          <p:cNvSpPr>
            <a:spLocks noGrp="1"/>
          </p:cNvSpPr>
          <p:nvPr>
            <p:ph type="body" sz="quarter" idx="15"/>
          </p:nvPr>
        </p:nvSpPr>
        <p:spPr>
          <a:xfrm>
            <a:off x="1365250" y="3653093"/>
            <a:ext cx="5473700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575610" y="2552550"/>
            <a:ext cx="698624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4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29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575611" y="3651140"/>
            <a:ext cx="698624" cy="693381"/>
          </a:xfrm>
          <a:prstGeom prst="rect">
            <a:avLst/>
          </a:prstGeom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4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13" name="Text Placeholder 17"/>
          <p:cNvSpPr>
            <a:spLocks noGrp="1"/>
          </p:cNvSpPr>
          <p:nvPr>
            <p:ph type="body" sz="quarter" idx="19" hasCustomPrompt="1"/>
          </p:nvPr>
        </p:nvSpPr>
        <p:spPr>
          <a:xfrm>
            <a:off x="575610" y="1427248"/>
            <a:ext cx="698624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4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902326994"/>
      </p:ext>
    </p:extLst>
  </p:cSld>
  <p:clrMapOvr>
    <a:masterClrMapping/>
  </p:clrMapOvr>
  <p:transition spd="slow">
    <p:wip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Circled_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575611" y="1979318"/>
            <a:ext cx="464815" cy="464815"/>
          </a:xfrm>
          <a:prstGeom prst="ellipse">
            <a:avLst/>
          </a:prstGeom>
          <a:solidFill>
            <a:srgbClr val="38C6F4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575610" y="1328927"/>
            <a:ext cx="464815" cy="464815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575611" y="2627446"/>
            <a:ext cx="464815" cy="464815"/>
          </a:xfrm>
          <a:prstGeom prst="ellipse">
            <a:avLst/>
          </a:prstGeom>
          <a:solidFill>
            <a:schemeClr val="bg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24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1172384" y="1334842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1172385" y="1984561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7"/>
          <p:cNvSpPr>
            <a:spLocks noGrp="1"/>
          </p:cNvSpPr>
          <p:nvPr>
            <p:ph type="body" sz="quarter" idx="15"/>
          </p:nvPr>
        </p:nvSpPr>
        <p:spPr>
          <a:xfrm>
            <a:off x="1172385" y="2627446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575611" y="1327521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28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575611" y="1979318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29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575612" y="2625493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13" name="Oval 12"/>
          <p:cNvSpPr/>
          <p:nvPr/>
        </p:nvSpPr>
        <p:spPr>
          <a:xfrm>
            <a:off x="575612" y="3274581"/>
            <a:ext cx="464815" cy="464815"/>
          </a:xfrm>
          <a:prstGeom prst="ellipse">
            <a:avLst/>
          </a:prstGeom>
          <a:solidFill>
            <a:schemeClr val="accent6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14" name="Text Placeholder 17"/>
          <p:cNvSpPr>
            <a:spLocks noGrp="1"/>
          </p:cNvSpPr>
          <p:nvPr>
            <p:ph type="body" sz="quarter" idx="19"/>
          </p:nvPr>
        </p:nvSpPr>
        <p:spPr>
          <a:xfrm>
            <a:off x="1172386" y="3274581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7"/>
          <p:cNvSpPr>
            <a:spLocks noGrp="1"/>
          </p:cNvSpPr>
          <p:nvPr>
            <p:ph type="body" sz="quarter" idx="20" hasCustomPrompt="1"/>
          </p:nvPr>
        </p:nvSpPr>
        <p:spPr>
          <a:xfrm>
            <a:off x="575613" y="3272628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4</a:t>
            </a:r>
          </a:p>
        </p:txBody>
      </p:sp>
      <p:sp>
        <p:nvSpPr>
          <p:cNvPr id="17" name="Oval 16"/>
          <p:cNvSpPr/>
          <p:nvPr/>
        </p:nvSpPr>
        <p:spPr>
          <a:xfrm>
            <a:off x="575613" y="3921716"/>
            <a:ext cx="464815" cy="464815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21"/>
          </p:nvPr>
        </p:nvSpPr>
        <p:spPr>
          <a:xfrm>
            <a:off x="1172387" y="3921716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7"/>
          <p:cNvSpPr>
            <a:spLocks noGrp="1"/>
          </p:cNvSpPr>
          <p:nvPr>
            <p:ph type="body" sz="quarter" idx="22" hasCustomPrompt="1"/>
          </p:nvPr>
        </p:nvSpPr>
        <p:spPr>
          <a:xfrm>
            <a:off x="575614" y="3919763"/>
            <a:ext cx="464815" cy="461327"/>
          </a:xfrm>
          <a:prstGeom prst="rect">
            <a:avLst/>
          </a:prstGeom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109486808"/>
      </p:ext>
    </p:extLst>
  </p:cSld>
  <p:clrMapOvr>
    <a:masterClrMapping/>
  </p:clrMapOvr>
  <p:transition spd="slow">
    <p:wip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Circled_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4C69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2" name="Oval 41"/>
          <p:cNvSpPr/>
          <p:nvPr/>
        </p:nvSpPr>
        <p:spPr>
          <a:xfrm>
            <a:off x="575611" y="1979318"/>
            <a:ext cx="464815" cy="464815"/>
          </a:xfrm>
          <a:prstGeom prst="ellipse">
            <a:avLst/>
          </a:prstGeom>
          <a:solidFill>
            <a:srgbClr val="38C6F4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43" name="Oval 42"/>
          <p:cNvSpPr/>
          <p:nvPr/>
        </p:nvSpPr>
        <p:spPr>
          <a:xfrm>
            <a:off x="575610" y="1328927"/>
            <a:ext cx="464815" cy="464815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rgbClr val="FFFFFF"/>
              </a:solidFill>
              <a:cs typeface="Arial"/>
            </a:endParaRPr>
          </a:p>
        </p:txBody>
      </p:sp>
      <p:sp>
        <p:nvSpPr>
          <p:cNvPr id="44" name="Oval 43"/>
          <p:cNvSpPr/>
          <p:nvPr/>
        </p:nvSpPr>
        <p:spPr>
          <a:xfrm>
            <a:off x="575611" y="2627446"/>
            <a:ext cx="464815" cy="464815"/>
          </a:xfrm>
          <a:prstGeom prst="ellipse">
            <a:avLst/>
          </a:prstGeom>
          <a:solidFill>
            <a:schemeClr val="bg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45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1172384" y="1334842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6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1172385" y="1984561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Text Placeholder 17"/>
          <p:cNvSpPr>
            <a:spLocks noGrp="1"/>
          </p:cNvSpPr>
          <p:nvPr>
            <p:ph type="body" sz="quarter" idx="15"/>
          </p:nvPr>
        </p:nvSpPr>
        <p:spPr>
          <a:xfrm>
            <a:off x="1172385" y="2627446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575611" y="1327521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49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575611" y="1979318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50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575612" y="2625493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51" name="Oval 50"/>
          <p:cNvSpPr/>
          <p:nvPr/>
        </p:nvSpPr>
        <p:spPr>
          <a:xfrm>
            <a:off x="575612" y="3274581"/>
            <a:ext cx="464815" cy="464815"/>
          </a:xfrm>
          <a:prstGeom prst="ellipse">
            <a:avLst/>
          </a:prstGeom>
          <a:solidFill>
            <a:schemeClr val="accent6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52" name="Text Placeholder 17"/>
          <p:cNvSpPr>
            <a:spLocks noGrp="1"/>
          </p:cNvSpPr>
          <p:nvPr>
            <p:ph type="body" sz="quarter" idx="19"/>
          </p:nvPr>
        </p:nvSpPr>
        <p:spPr>
          <a:xfrm>
            <a:off x="1172386" y="3274581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3" name="Text Placeholder 17"/>
          <p:cNvSpPr>
            <a:spLocks noGrp="1"/>
          </p:cNvSpPr>
          <p:nvPr>
            <p:ph type="body" sz="quarter" idx="20" hasCustomPrompt="1"/>
          </p:nvPr>
        </p:nvSpPr>
        <p:spPr>
          <a:xfrm>
            <a:off x="575613" y="3272628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4</a:t>
            </a:r>
          </a:p>
        </p:txBody>
      </p:sp>
      <p:sp>
        <p:nvSpPr>
          <p:cNvPr id="54" name="Oval 53"/>
          <p:cNvSpPr/>
          <p:nvPr/>
        </p:nvSpPr>
        <p:spPr>
          <a:xfrm>
            <a:off x="575613" y="3921716"/>
            <a:ext cx="464815" cy="464815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55" name="Text Placeholder 17"/>
          <p:cNvSpPr>
            <a:spLocks noGrp="1"/>
          </p:cNvSpPr>
          <p:nvPr>
            <p:ph type="body" sz="quarter" idx="21"/>
          </p:nvPr>
        </p:nvSpPr>
        <p:spPr>
          <a:xfrm>
            <a:off x="1172387" y="3921716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Text Placeholder 17"/>
          <p:cNvSpPr>
            <a:spLocks noGrp="1"/>
          </p:cNvSpPr>
          <p:nvPr>
            <p:ph type="body" sz="quarter" idx="22" hasCustomPrompt="1"/>
          </p:nvPr>
        </p:nvSpPr>
        <p:spPr>
          <a:xfrm>
            <a:off x="575614" y="3919763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5</a:t>
            </a:r>
          </a:p>
        </p:txBody>
      </p:sp>
      <p:sp>
        <p:nvSpPr>
          <p:cNvPr id="57" name="Oval 56"/>
          <p:cNvSpPr/>
          <p:nvPr/>
        </p:nvSpPr>
        <p:spPr>
          <a:xfrm>
            <a:off x="4414576" y="1983084"/>
            <a:ext cx="464815" cy="464815"/>
          </a:xfrm>
          <a:prstGeom prst="ellipse">
            <a:avLst/>
          </a:prstGeom>
          <a:solidFill>
            <a:schemeClr val="accent6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58" name="Oval 57"/>
          <p:cNvSpPr/>
          <p:nvPr/>
        </p:nvSpPr>
        <p:spPr>
          <a:xfrm>
            <a:off x="4414575" y="1332693"/>
            <a:ext cx="464815" cy="464815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59" name="Oval 58"/>
          <p:cNvSpPr/>
          <p:nvPr/>
        </p:nvSpPr>
        <p:spPr>
          <a:xfrm>
            <a:off x="4414576" y="2631212"/>
            <a:ext cx="464815" cy="464815"/>
          </a:xfrm>
          <a:prstGeom prst="ellipse">
            <a:avLst/>
          </a:prstGeom>
          <a:solidFill>
            <a:schemeClr val="accent5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60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5011349" y="1338608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1" name="Text Placeholder 17"/>
          <p:cNvSpPr>
            <a:spLocks noGrp="1"/>
          </p:cNvSpPr>
          <p:nvPr>
            <p:ph type="body" sz="quarter" idx="24"/>
          </p:nvPr>
        </p:nvSpPr>
        <p:spPr>
          <a:xfrm>
            <a:off x="5011350" y="1988327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2" name="Text Placeholder 17"/>
          <p:cNvSpPr>
            <a:spLocks noGrp="1"/>
          </p:cNvSpPr>
          <p:nvPr>
            <p:ph type="body" sz="quarter" idx="25"/>
          </p:nvPr>
        </p:nvSpPr>
        <p:spPr>
          <a:xfrm>
            <a:off x="5011350" y="2631212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3" name="Text Placeholder 17"/>
          <p:cNvSpPr>
            <a:spLocks noGrp="1"/>
          </p:cNvSpPr>
          <p:nvPr>
            <p:ph type="body" sz="quarter" idx="26" hasCustomPrompt="1"/>
          </p:nvPr>
        </p:nvSpPr>
        <p:spPr>
          <a:xfrm>
            <a:off x="4414576" y="1331287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6</a:t>
            </a:r>
          </a:p>
        </p:txBody>
      </p:sp>
      <p:sp>
        <p:nvSpPr>
          <p:cNvPr id="64" name="Text Placeholder 17"/>
          <p:cNvSpPr>
            <a:spLocks noGrp="1"/>
          </p:cNvSpPr>
          <p:nvPr>
            <p:ph type="body" sz="quarter" idx="27" hasCustomPrompt="1"/>
          </p:nvPr>
        </p:nvSpPr>
        <p:spPr>
          <a:xfrm>
            <a:off x="4414576" y="1983084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7</a:t>
            </a:r>
          </a:p>
        </p:txBody>
      </p:sp>
      <p:sp>
        <p:nvSpPr>
          <p:cNvPr id="65" name="Text Placeholder 17"/>
          <p:cNvSpPr>
            <a:spLocks noGrp="1"/>
          </p:cNvSpPr>
          <p:nvPr>
            <p:ph type="body" sz="quarter" idx="28" hasCustomPrompt="1"/>
          </p:nvPr>
        </p:nvSpPr>
        <p:spPr>
          <a:xfrm>
            <a:off x="4414577" y="2629259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8</a:t>
            </a:r>
          </a:p>
        </p:txBody>
      </p:sp>
      <p:sp>
        <p:nvSpPr>
          <p:cNvPr id="66" name="Oval 65"/>
          <p:cNvSpPr/>
          <p:nvPr/>
        </p:nvSpPr>
        <p:spPr>
          <a:xfrm>
            <a:off x="4414577" y="3278347"/>
            <a:ext cx="464815" cy="464815"/>
          </a:xfrm>
          <a:prstGeom prst="ellipse">
            <a:avLst/>
          </a:prstGeom>
          <a:solidFill>
            <a:schemeClr val="bg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67" name="Text Placeholder 17"/>
          <p:cNvSpPr>
            <a:spLocks noGrp="1"/>
          </p:cNvSpPr>
          <p:nvPr>
            <p:ph type="body" sz="quarter" idx="29"/>
          </p:nvPr>
        </p:nvSpPr>
        <p:spPr>
          <a:xfrm>
            <a:off x="5011351" y="3278347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8" name="Text Placeholder 17"/>
          <p:cNvSpPr>
            <a:spLocks noGrp="1"/>
          </p:cNvSpPr>
          <p:nvPr>
            <p:ph type="body" sz="quarter" idx="30" hasCustomPrompt="1"/>
          </p:nvPr>
        </p:nvSpPr>
        <p:spPr>
          <a:xfrm>
            <a:off x="4414578" y="3276394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9</a:t>
            </a:r>
          </a:p>
        </p:txBody>
      </p:sp>
      <p:sp>
        <p:nvSpPr>
          <p:cNvPr id="69" name="Oval 68"/>
          <p:cNvSpPr/>
          <p:nvPr/>
        </p:nvSpPr>
        <p:spPr>
          <a:xfrm>
            <a:off x="4414578" y="3925482"/>
            <a:ext cx="464815" cy="464815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70" name="Text Placeholder 17"/>
          <p:cNvSpPr>
            <a:spLocks noGrp="1"/>
          </p:cNvSpPr>
          <p:nvPr>
            <p:ph type="body" sz="quarter" idx="31"/>
          </p:nvPr>
        </p:nvSpPr>
        <p:spPr>
          <a:xfrm>
            <a:off x="5011352" y="3925482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1" name="Text Placeholder 17"/>
          <p:cNvSpPr>
            <a:spLocks noGrp="1"/>
          </p:cNvSpPr>
          <p:nvPr>
            <p:ph type="body" sz="quarter" idx="32" hasCustomPrompt="1"/>
          </p:nvPr>
        </p:nvSpPr>
        <p:spPr>
          <a:xfrm>
            <a:off x="4414579" y="3923529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2731436979"/>
      </p:ext>
    </p:extLst>
  </p:cSld>
  <p:clrMapOvr>
    <a:masterClrMapping/>
  </p:clrMapOvr>
  <p:transition spd="slow">
    <p:wip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Closing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9143999" cy="5165874"/>
          </a:xfrm>
          <a:prstGeom prst="rect">
            <a:avLst/>
          </a:prstGeom>
        </p:spPr>
      </p:pic>
      <p:grpSp>
        <p:nvGrpSpPr>
          <p:cNvPr id="4" name="Group 4"/>
          <p:cNvGrpSpPr>
            <a:grpSpLocks noChangeAspect="1"/>
          </p:cNvGrpSpPr>
          <p:nvPr userDrawn="1"/>
        </p:nvGrpSpPr>
        <p:grpSpPr bwMode="auto">
          <a:xfrm>
            <a:off x="3746294" y="2129856"/>
            <a:ext cx="1617944" cy="860542"/>
            <a:chOff x="310" y="249"/>
            <a:chExt cx="502" cy="267"/>
          </a:xfrm>
          <a:solidFill>
            <a:schemeClr val="accent5"/>
          </a:solidFill>
        </p:grpSpPr>
        <p:sp>
          <p:nvSpPr>
            <p:cNvPr id="5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028553789"/>
      </p:ext>
    </p:extLst>
  </p:cSld>
  <p:clrMapOvr>
    <a:masterClrMapping/>
  </p:clrMapOvr>
  <p:transition spd="slow">
    <p:wip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394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" name="Group 4"/>
          <p:cNvGrpSpPr>
            <a:grpSpLocks noChangeAspect="1"/>
          </p:cNvGrpSpPr>
          <p:nvPr userDrawn="1"/>
        </p:nvGrpSpPr>
        <p:grpSpPr bwMode="auto">
          <a:xfrm>
            <a:off x="3746294" y="2129856"/>
            <a:ext cx="1617944" cy="860542"/>
            <a:chOff x="310" y="249"/>
            <a:chExt cx="502" cy="267"/>
          </a:xfrm>
          <a:solidFill>
            <a:schemeClr val="accent5"/>
          </a:solidFill>
        </p:grpSpPr>
        <p:sp>
          <p:nvSpPr>
            <p:cNvPr id="5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044045931"/>
      </p:ext>
    </p:extLst>
  </p:cSld>
  <p:clrMapOvr>
    <a:masterClrMapping/>
  </p:clrMapOvr>
  <p:transition spd="slow">
    <p:wip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Closing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>
            <a:grpSpLocks noChangeAspect="1"/>
          </p:cNvGrpSpPr>
          <p:nvPr userDrawn="1"/>
        </p:nvGrpSpPr>
        <p:grpSpPr bwMode="auto">
          <a:xfrm>
            <a:off x="3746294" y="2129856"/>
            <a:ext cx="1617944" cy="860542"/>
            <a:chOff x="310" y="249"/>
            <a:chExt cx="502" cy="267"/>
          </a:xfrm>
          <a:solidFill>
            <a:schemeClr val="accent1">
              <a:lumMod val="75000"/>
            </a:schemeClr>
          </a:solidFill>
        </p:grpSpPr>
        <p:sp>
          <p:nvSpPr>
            <p:cNvPr id="5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067125480"/>
      </p:ext>
    </p:extLst>
  </p:cSld>
  <p:clrMapOvr>
    <a:masterClrMapping/>
  </p:clrMapOvr>
  <p:transition spd="slow">
    <p:wip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575522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Title Slide-animated gradi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469496" y="3809526"/>
            <a:ext cx="4319105" cy="288131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buNone/>
              <a:defRPr sz="1200" b="0" i="0">
                <a:solidFill>
                  <a:schemeClr val="accent5"/>
                </a:solidFill>
                <a:latin typeface="+mn-lt"/>
                <a:cs typeface="CiscoSans"/>
              </a:defRPr>
            </a:lvl1pPr>
            <a:lvl2pPr marL="342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/>
          </p:nvPr>
        </p:nvSpPr>
        <p:spPr>
          <a:xfrm>
            <a:off x="469496" y="4049523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5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/>
          </p:nvPr>
        </p:nvSpPr>
        <p:spPr>
          <a:xfrm>
            <a:off x="469496" y="4289520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5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6" name="Group 4"/>
          <p:cNvGrpSpPr>
            <a:grpSpLocks noChangeAspect="1"/>
          </p:cNvGrpSpPr>
          <p:nvPr userDrawn="1"/>
        </p:nvGrpSpPr>
        <p:grpSpPr bwMode="auto">
          <a:xfrm>
            <a:off x="492125" y="395288"/>
            <a:ext cx="796924" cy="423863"/>
            <a:chOff x="310" y="249"/>
            <a:chExt cx="502" cy="267"/>
          </a:xfrm>
          <a:solidFill>
            <a:schemeClr val="accent5"/>
          </a:solidFill>
        </p:grpSpPr>
        <p:sp>
          <p:nvSpPr>
            <p:cNvPr id="9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9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63292" y="2872236"/>
            <a:ext cx="5925246" cy="29900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buFont typeface="Arial" panose="020B0604020202020204" pitchFamily="34" charset="0"/>
              <a:buNone/>
              <a:defRPr sz="2000" baseline="0">
                <a:solidFill>
                  <a:schemeClr val="bg2"/>
                </a:solidFill>
                <a:latin typeface="+mj-lt"/>
              </a:defRPr>
            </a:lvl1pPr>
            <a:lvl2pPr marL="304781" indent="0">
              <a:buNone/>
              <a:defRPr/>
            </a:lvl2pPr>
            <a:lvl3pPr marL="427401" indent="0">
              <a:buNone/>
              <a:defRPr/>
            </a:lvl3pPr>
            <a:lvl4pPr marL="516694" indent="0">
              <a:buNone/>
              <a:defRPr/>
            </a:lvl4pPr>
            <a:lvl5pPr marL="601221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0" name="Title 1"/>
          <p:cNvSpPr>
            <a:spLocks noGrp="1"/>
          </p:cNvSpPr>
          <p:nvPr>
            <p:ph type="ctrTitle"/>
          </p:nvPr>
        </p:nvSpPr>
        <p:spPr>
          <a:xfrm>
            <a:off x="425765" y="2300750"/>
            <a:ext cx="5955513" cy="64473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3600" b="0" i="0" spc="0" baseline="0">
                <a:solidFill>
                  <a:srgbClr val="38C6F4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74617842"/>
      </p:ext>
    </p:extLst>
  </p:cSld>
  <p:clrMapOvr>
    <a:masterClrMapping/>
  </p:clrMapOvr>
  <p:transition spd="slow">
    <p:wipe/>
  </p:transition>
  <p:extLst>
    <p:ext uri="{DCECCB84-F9BA-43D5-87BE-67443E8EF086}">
      <p15:sldGuideLst xmlns:p15="http://schemas.microsoft.com/office/powerpoint/2012/main">
        <p15:guide id="1" orient="horz" pos="228" userDrawn="1">
          <p15:clr>
            <a:srgbClr val="FBAE40"/>
          </p15:clr>
        </p15:guide>
        <p15:guide id="2" pos="360" userDrawn="1">
          <p15:clr>
            <a:srgbClr val="FBAE40"/>
          </p15:clr>
        </p15:guide>
        <p15:guide id="3" orient="horz" pos="518" userDrawn="1">
          <p15:clr>
            <a:srgbClr val="FBAE40"/>
          </p15:clr>
        </p15:guide>
        <p15:guide id="4" pos="812" userDrawn="1">
          <p15:clr>
            <a:srgbClr val="FBAE40"/>
          </p15:clr>
        </p15:guide>
        <p15:guide id="5" pos="311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Seg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rgbClr val="00394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416425" y="915409"/>
            <a:ext cx="7598042" cy="256994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4600" b="0" i="0" spc="0" baseline="0">
                <a:solidFill>
                  <a:schemeClr val="accent5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7"/>
          <p:cNvSpPr>
            <a:spLocks noChangeArrowheads="1"/>
          </p:cNvSpPr>
          <p:nvPr userDrawn="1"/>
        </p:nvSpPr>
        <p:spPr bwMode="ltGray">
          <a:xfrm>
            <a:off x="8515707" y="4742907"/>
            <a:ext cx="218414" cy="15451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1586" tIns="30792" rIns="61586" bIns="30792" anchor="b">
            <a:spAutoFit/>
          </a:bodyPr>
          <a:lstStyle/>
          <a:p>
            <a:pPr algn="r" defTabSz="610744" rtl="0" fontAlgn="auto">
              <a:spcBef>
                <a:spcPts val="0"/>
              </a:spcBef>
              <a:spcAft>
                <a:spcPts val="0"/>
              </a:spcAft>
              <a:defRPr/>
            </a:pPr>
            <a:fld id="{6A1E46DC-7EF6-4EA2-B285-14272867D133}" type="slidenum">
              <a:rPr sz="60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CiscoSans Thin"/>
              </a:rPr>
              <a:pPr algn="r" defTabSz="610744" rtl="0" fontAlgn="auto">
                <a:spcBef>
                  <a:spcPts val="0"/>
                </a:spcBef>
                <a:spcAft>
                  <a:spcPts val="0"/>
                </a:spcAft>
                <a:defRPr/>
              </a:pPr>
              <a:t>‹Nº›</a:t>
            </a:fld>
            <a:endParaRPr sz="600">
              <a:solidFill>
                <a:schemeClr val="accent5">
                  <a:lumMod val="50000"/>
                </a:schemeClr>
              </a:solidFill>
              <a:latin typeface="+mn-lt"/>
              <a:ea typeface="+mn-ea"/>
              <a:cs typeface="CiscoSans Thin"/>
            </a:endParaRPr>
          </a:p>
        </p:txBody>
      </p:sp>
      <p:sp>
        <p:nvSpPr>
          <p:cNvPr id="9" name="Rectangle 4"/>
          <p:cNvSpPr>
            <a:spLocks noChangeArrowheads="1"/>
          </p:cNvSpPr>
          <p:nvPr userDrawn="1"/>
        </p:nvSpPr>
        <p:spPr bwMode="ltGray">
          <a:xfrm>
            <a:off x="5867508" y="4741653"/>
            <a:ext cx="265801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61586" tIns="30792" rIns="61586" bIns="30792" anchor="b">
            <a:spAutoFit/>
          </a:bodyPr>
          <a:lstStyle/>
          <a:p>
            <a:pPr defTabSz="610744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419" sz="60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CiscoSans Thin"/>
              </a:rPr>
              <a:t>© 2016 Cisco y/o sus filiales. Todos los derechos reservados.   Información confidencial de Cisco</a:t>
            </a:r>
          </a:p>
        </p:txBody>
      </p:sp>
      <p:grpSp>
        <p:nvGrpSpPr>
          <p:cNvPr id="11" name="Group 4"/>
          <p:cNvGrpSpPr>
            <a:grpSpLocks noChangeAspect="1"/>
          </p:cNvGrpSpPr>
          <p:nvPr userDrawn="1"/>
        </p:nvGrpSpPr>
        <p:grpSpPr bwMode="auto">
          <a:xfrm>
            <a:off x="508039" y="4715197"/>
            <a:ext cx="340257" cy="180974"/>
            <a:chOff x="310" y="249"/>
            <a:chExt cx="502" cy="267"/>
          </a:xfrm>
          <a:solidFill>
            <a:srgbClr val="086D8E"/>
          </a:solidFill>
        </p:grpSpPr>
        <p:sp>
          <p:nvSpPr>
            <p:cNvPr id="12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90854121"/>
      </p:ext>
    </p:extLst>
  </p:cSld>
  <p:clrMapOvr>
    <a:masterClrMapping/>
  </p:clrMapOvr>
  <p:transition spd="slow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ulti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74662" y="1347788"/>
            <a:ext cx="8280057" cy="3073946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285690" marR="0" indent="-285690" algn="ctr" defTabSz="45710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="0" i="0" baseline="0">
                <a:solidFill>
                  <a:schemeClr val="bg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rgbClr val="004C69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42967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15="http://schemas.microsoft.com/office/drawing/2012/chart" xmlns:c="http://schemas.openxmlformats.org/drawingml/2006/chart">
      <p:transition xmlns:p14="http://schemas.microsoft.com/office/powerpoint/2010/main"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29121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ircled_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Oval 11"/>
          <p:cNvSpPr/>
          <p:nvPr/>
        </p:nvSpPr>
        <p:spPr>
          <a:xfrm>
            <a:off x="575610" y="2552550"/>
            <a:ext cx="698624" cy="698624"/>
          </a:xfrm>
          <a:prstGeom prst="ellipse">
            <a:avLst/>
          </a:prstGeom>
          <a:solidFill>
            <a:schemeClr val="bg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solidFill>
                <a:srgbClr val="FFFFFF"/>
              </a:solidFill>
              <a:cs typeface="Arial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575610" y="1426607"/>
            <a:ext cx="698624" cy="698624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ln>
                <a:solidFill>
                  <a:schemeClr val="bg2"/>
                </a:solidFill>
              </a:ln>
              <a:solidFill>
                <a:schemeClr val="bg1"/>
              </a:solidFill>
              <a:cs typeface="Arial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575610" y="3653093"/>
            <a:ext cx="698624" cy="698624"/>
          </a:xfrm>
          <a:prstGeom prst="ellipse">
            <a:avLst/>
          </a:prstGeom>
          <a:solidFill>
            <a:schemeClr val="accent5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solidFill>
                <a:srgbClr val="049FD9"/>
              </a:solidFill>
              <a:cs typeface="Arial"/>
            </a:endParaRPr>
          </a:p>
        </p:txBody>
      </p:sp>
      <p:sp>
        <p:nvSpPr>
          <p:cNvPr id="24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1365250" y="1432522"/>
            <a:ext cx="5473700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1365250" y="2557793"/>
            <a:ext cx="5473700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7"/>
          <p:cNvSpPr>
            <a:spLocks noGrp="1"/>
          </p:cNvSpPr>
          <p:nvPr>
            <p:ph type="body" sz="quarter" idx="15"/>
          </p:nvPr>
        </p:nvSpPr>
        <p:spPr>
          <a:xfrm>
            <a:off x="1365250" y="3653093"/>
            <a:ext cx="5473700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575610" y="2552550"/>
            <a:ext cx="698624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4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29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575611" y="3651140"/>
            <a:ext cx="698624" cy="693381"/>
          </a:xfrm>
          <a:prstGeom prst="rect">
            <a:avLst/>
          </a:prstGeom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4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13" name="Text Placeholder 17"/>
          <p:cNvSpPr>
            <a:spLocks noGrp="1"/>
          </p:cNvSpPr>
          <p:nvPr>
            <p:ph type="body" sz="quarter" idx="19" hasCustomPrompt="1"/>
          </p:nvPr>
        </p:nvSpPr>
        <p:spPr>
          <a:xfrm>
            <a:off x="575610" y="1427248"/>
            <a:ext cx="698624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4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053872667"/>
      </p:ext>
    </p:extLst>
  </p:cSld>
  <p:clrMapOvr>
    <a:masterClrMapping/>
  </p:clrMapOvr>
  <p:transition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Circled_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Oval 11"/>
          <p:cNvSpPr/>
          <p:nvPr/>
        </p:nvSpPr>
        <p:spPr>
          <a:xfrm>
            <a:off x="575611" y="1979318"/>
            <a:ext cx="464815" cy="464815"/>
          </a:xfrm>
          <a:prstGeom prst="ellipse">
            <a:avLst/>
          </a:prstGeom>
          <a:solidFill>
            <a:srgbClr val="38C6F4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575610" y="1328927"/>
            <a:ext cx="464815" cy="464815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575611" y="2627446"/>
            <a:ext cx="464815" cy="464815"/>
          </a:xfrm>
          <a:prstGeom prst="ellipse">
            <a:avLst/>
          </a:prstGeom>
          <a:solidFill>
            <a:schemeClr val="bg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24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1172384" y="1334842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1172385" y="1984561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7"/>
          <p:cNvSpPr>
            <a:spLocks noGrp="1"/>
          </p:cNvSpPr>
          <p:nvPr>
            <p:ph type="body" sz="quarter" idx="15"/>
          </p:nvPr>
        </p:nvSpPr>
        <p:spPr>
          <a:xfrm>
            <a:off x="1172385" y="2627446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575611" y="1327521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28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575611" y="1979318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29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575612" y="2625493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13" name="Oval 12"/>
          <p:cNvSpPr/>
          <p:nvPr/>
        </p:nvSpPr>
        <p:spPr>
          <a:xfrm>
            <a:off x="575612" y="3274581"/>
            <a:ext cx="464815" cy="464815"/>
          </a:xfrm>
          <a:prstGeom prst="ellipse">
            <a:avLst/>
          </a:prstGeom>
          <a:solidFill>
            <a:schemeClr val="accent6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14" name="Text Placeholder 17"/>
          <p:cNvSpPr>
            <a:spLocks noGrp="1"/>
          </p:cNvSpPr>
          <p:nvPr>
            <p:ph type="body" sz="quarter" idx="19"/>
          </p:nvPr>
        </p:nvSpPr>
        <p:spPr>
          <a:xfrm>
            <a:off x="1172386" y="3274581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7"/>
          <p:cNvSpPr>
            <a:spLocks noGrp="1"/>
          </p:cNvSpPr>
          <p:nvPr>
            <p:ph type="body" sz="quarter" idx="20" hasCustomPrompt="1"/>
          </p:nvPr>
        </p:nvSpPr>
        <p:spPr>
          <a:xfrm>
            <a:off x="575613" y="3272628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4</a:t>
            </a:r>
          </a:p>
        </p:txBody>
      </p:sp>
      <p:sp>
        <p:nvSpPr>
          <p:cNvPr id="17" name="Oval 16"/>
          <p:cNvSpPr/>
          <p:nvPr/>
        </p:nvSpPr>
        <p:spPr>
          <a:xfrm>
            <a:off x="575613" y="3921716"/>
            <a:ext cx="464815" cy="464815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21"/>
          </p:nvPr>
        </p:nvSpPr>
        <p:spPr>
          <a:xfrm>
            <a:off x="1172387" y="3921716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7"/>
          <p:cNvSpPr>
            <a:spLocks noGrp="1"/>
          </p:cNvSpPr>
          <p:nvPr>
            <p:ph type="body" sz="quarter" idx="22" hasCustomPrompt="1"/>
          </p:nvPr>
        </p:nvSpPr>
        <p:spPr>
          <a:xfrm>
            <a:off x="575614" y="3919763"/>
            <a:ext cx="464815" cy="461327"/>
          </a:xfrm>
          <a:prstGeom prst="rect">
            <a:avLst/>
          </a:prstGeom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962125011"/>
      </p:ext>
    </p:extLst>
  </p:cSld>
  <p:clrMapOvr>
    <a:masterClrMapping/>
  </p:clrMapOvr>
  <p:transition spd="slow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Circled_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4C69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2" name="Oval 41"/>
          <p:cNvSpPr/>
          <p:nvPr/>
        </p:nvSpPr>
        <p:spPr>
          <a:xfrm>
            <a:off x="575611" y="1979318"/>
            <a:ext cx="464815" cy="464815"/>
          </a:xfrm>
          <a:prstGeom prst="ellipse">
            <a:avLst/>
          </a:prstGeom>
          <a:solidFill>
            <a:srgbClr val="38C6F4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43" name="Oval 42"/>
          <p:cNvSpPr/>
          <p:nvPr/>
        </p:nvSpPr>
        <p:spPr>
          <a:xfrm>
            <a:off x="575610" y="1328927"/>
            <a:ext cx="464815" cy="464815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rgbClr val="FFFFFF"/>
              </a:solidFill>
              <a:cs typeface="Arial"/>
            </a:endParaRPr>
          </a:p>
        </p:txBody>
      </p:sp>
      <p:sp>
        <p:nvSpPr>
          <p:cNvPr id="44" name="Oval 43"/>
          <p:cNvSpPr/>
          <p:nvPr/>
        </p:nvSpPr>
        <p:spPr>
          <a:xfrm>
            <a:off x="575611" y="2627446"/>
            <a:ext cx="464815" cy="464815"/>
          </a:xfrm>
          <a:prstGeom prst="ellipse">
            <a:avLst/>
          </a:prstGeom>
          <a:solidFill>
            <a:schemeClr val="bg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45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1172384" y="1334842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6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1172385" y="1984561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Text Placeholder 17"/>
          <p:cNvSpPr>
            <a:spLocks noGrp="1"/>
          </p:cNvSpPr>
          <p:nvPr>
            <p:ph type="body" sz="quarter" idx="15"/>
          </p:nvPr>
        </p:nvSpPr>
        <p:spPr>
          <a:xfrm>
            <a:off x="1172385" y="2627446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575611" y="1327521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49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575611" y="1979318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50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575612" y="2625493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51" name="Oval 50"/>
          <p:cNvSpPr/>
          <p:nvPr/>
        </p:nvSpPr>
        <p:spPr>
          <a:xfrm>
            <a:off x="575612" y="3274581"/>
            <a:ext cx="464815" cy="464815"/>
          </a:xfrm>
          <a:prstGeom prst="ellipse">
            <a:avLst/>
          </a:prstGeom>
          <a:solidFill>
            <a:schemeClr val="accent6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52" name="Text Placeholder 17"/>
          <p:cNvSpPr>
            <a:spLocks noGrp="1"/>
          </p:cNvSpPr>
          <p:nvPr>
            <p:ph type="body" sz="quarter" idx="19"/>
          </p:nvPr>
        </p:nvSpPr>
        <p:spPr>
          <a:xfrm>
            <a:off x="1172386" y="3274581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3" name="Text Placeholder 17"/>
          <p:cNvSpPr>
            <a:spLocks noGrp="1"/>
          </p:cNvSpPr>
          <p:nvPr>
            <p:ph type="body" sz="quarter" idx="20" hasCustomPrompt="1"/>
          </p:nvPr>
        </p:nvSpPr>
        <p:spPr>
          <a:xfrm>
            <a:off x="575613" y="3272628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4</a:t>
            </a:r>
          </a:p>
        </p:txBody>
      </p:sp>
      <p:sp>
        <p:nvSpPr>
          <p:cNvPr id="54" name="Oval 53"/>
          <p:cNvSpPr/>
          <p:nvPr/>
        </p:nvSpPr>
        <p:spPr>
          <a:xfrm>
            <a:off x="575613" y="3921716"/>
            <a:ext cx="464815" cy="464815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55" name="Text Placeholder 17"/>
          <p:cNvSpPr>
            <a:spLocks noGrp="1"/>
          </p:cNvSpPr>
          <p:nvPr>
            <p:ph type="body" sz="quarter" idx="21"/>
          </p:nvPr>
        </p:nvSpPr>
        <p:spPr>
          <a:xfrm>
            <a:off x="1172387" y="3921716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Text Placeholder 17"/>
          <p:cNvSpPr>
            <a:spLocks noGrp="1"/>
          </p:cNvSpPr>
          <p:nvPr>
            <p:ph type="body" sz="quarter" idx="22" hasCustomPrompt="1"/>
          </p:nvPr>
        </p:nvSpPr>
        <p:spPr>
          <a:xfrm>
            <a:off x="575614" y="3919763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5</a:t>
            </a:r>
          </a:p>
        </p:txBody>
      </p:sp>
      <p:sp>
        <p:nvSpPr>
          <p:cNvPr id="57" name="Oval 56"/>
          <p:cNvSpPr/>
          <p:nvPr/>
        </p:nvSpPr>
        <p:spPr>
          <a:xfrm>
            <a:off x="4414576" y="1983084"/>
            <a:ext cx="464815" cy="464815"/>
          </a:xfrm>
          <a:prstGeom prst="ellipse">
            <a:avLst/>
          </a:prstGeom>
          <a:solidFill>
            <a:schemeClr val="accent6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58" name="Oval 57"/>
          <p:cNvSpPr/>
          <p:nvPr/>
        </p:nvSpPr>
        <p:spPr>
          <a:xfrm>
            <a:off x="4414575" y="1332693"/>
            <a:ext cx="464815" cy="464815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59" name="Oval 58"/>
          <p:cNvSpPr/>
          <p:nvPr/>
        </p:nvSpPr>
        <p:spPr>
          <a:xfrm>
            <a:off x="4414576" y="2631212"/>
            <a:ext cx="464815" cy="464815"/>
          </a:xfrm>
          <a:prstGeom prst="ellipse">
            <a:avLst/>
          </a:prstGeom>
          <a:solidFill>
            <a:schemeClr val="accent5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60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5011349" y="1338608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1" name="Text Placeholder 17"/>
          <p:cNvSpPr>
            <a:spLocks noGrp="1"/>
          </p:cNvSpPr>
          <p:nvPr>
            <p:ph type="body" sz="quarter" idx="24"/>
          </p:nvPr>
        </p:nvSpPr>
        <p:spPr>
          <a:xfrm>
            <a:off x="5011350" y="1988327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2" name="Text Placeholder 17"/>
          <p:cNvSpPr>
            <a:spLocks noGrp="1"/>
          </p:cNvSpPr>
          <p:nvPr>
            <p:ph type="body" sz="quarter" idx="25"/>
          </p:nvPr>
        </p:nvSpPr>
        <p:spPr>
          <a:xfrm>
            <a:off x="5011350" y="2631212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3" name="Text Placeholder 17"/>
          <p:cNvSpPr>
            <a:spLocks noGrp="1"/>
          </p:cNvSpPr>
          <p:nvPr>
            <p:ph type="body" sz="quarter" idx="26" hasCustomPrompt="1"/>
          </p:nvPr>
        </p:nvSpPr>
        <p:spPr>
          <a:xfrm>
            <a:off x="4414576" y="1331287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6</a:t>
            </a:r>
          </a:p>
        </p:txBody>
      </p:sp>
      <p:sp>
        <p:nvSpPr>
          <p:cNvPr id="64" name="Text Placeholder 17"/>
          <p:cNvSpPr>
            <a:spLocks noGrp="1"/>
          </p:cNvSpPr>
          <p:nvPr>
            <p:ph type="body" sz="quarter" idx="27" hasCustomPrompt="1"/>
          </p:nvPr>
        </p:nvSpPr>
        <p:spPr>
          <a:xfrm>
            <a:off x="4414576" y="1983084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7</a:t>
            </a:r>
          </a:p>
        </p:txBody>
      </p:sp>
      <p:sp>
        <p:nvSpPr>
          <p:cNvPr id="65" name="Text Placeholder 17"/>
          <p:cNvSpPr>
            <a:spLocks noGrp="1"/>
          </p:cNvSpPr>
          <p:nvPr>
            <p:ph type="body" sz="quarter" idx="28" hasCustomPrompt="1"/>
          </p:nvPr>
        </p:nvSpPr>
        <p:spPr>
          <a:xfrm>
            <a:off x="4414577" y="2629259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8</a:t>
            </a:r>
          </a:p>
        </p:txBody>
      </p:sp>
      <p:sp>
        <p:nvSpPr>
          <p:cNvPr id="66" name="Oval 65"/>
          <p:cNvSpPr/>
          <p:nvPr/>
        </p:nvSpPr>
        <p:spPr>
          <a:xfrm>
            <a:off x="4414577" y="3278347"/>
            <a:ext cx="464815" cy="464815"/>
          </a:xfrm>
          <a:prstGeom prst="ellipse">
            <a:avLst/>
          </a:prstGeom>
          <a:solidFill>
            <a:schemeClr val="bg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67" name="Text Placeholder 17"/>
          <p:cNvSpPr>
            <a:spLocks noGrp="1"/>
          </p:cNvSpPr>
          <p:nvPr>
            <p:ph type="body" sz="quarter" idx="29"/>
          </p:nvPr>
        </p:nvSpPr>
        <p:spPr>
          <a:xfrm>
            <a:off x="5011351" y="3278347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8" name="Text Placeholder 17"/>
          <p:cNvSpPr>
            <a:spLocks noGrp="1"/>
          </p:cNvSpPr>
          <p:nvPr>
            <p:ph type="body" sz="quarter" idx="30" hasCustomPrompt="1"/>
          </p:nvPr>
        </p:nvSpPr>
        <p:spPr>
          <a:xfrm>
            <a:off x="4414578" y="3276394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9</a:t>
            </a:r>
          </a:p>
        </p:txBody>
      </p:sp>
      <p:sp>
        <p:nvSpPr>
          <p:cNvPr id="69" name="Oval 68"/>
          <p:cNvSpPr/>
          <p:nvPr/>
        </p:nvSpPr>
        <p:spPr>
          <a:xfrm>
            <a:off x="4414578" y="3925482"/>
            <a:ext cx="464815" cy="464815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70" name="Text Placeholder 17"/>
          <p:cNvSpPr>
            <a:spLocks noGrp="1"/>
          </p:cNvSpPr>
          <p:nvPr>
            <p:ph type="body" sz="quarter" idx="31"/>
          </p:nvPr>
        </p:nvSpPr>
        <p:spPr>
          <a:xfrm>
            <a:off x="5011352" y="3925482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1" name="Text Placeholder 17"/>
          <p:cNvSpPr>
            <a:spLocks noGrp="1"/>
          </p:cNvSpPr>
          <p:nvPr>
            <p:ph type="body" sz="quarter" idx="32" hasCustomPrompt="1"/>
          </p:nvPr>
        </p:nvSpPr>
        <p:spPr>
          <a:xfrm>
            <a:off x="4414579" y="3923529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3643099958"/>
      </p:ext>
    </p:extLst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5"/>
          <p:cNvSpPr>
            <a:spLocks noGrp="1"/>
          </p:cNvSpPr>
          <p:nvPr>
            <p:ph type="title"/>
          </p:nvPr>
        </p:nvSpPr>
        <p:spPr bwMode="auto">
          <a:xfrm>
            <a:off x="438150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/>
              <a:t>Title Goes Here</a:t>
            </a:r>
          </a:p>
        </p:txBody>
      </p:sp>
      <p:sp>
        <p:nvSpPr>
          <p:cNvPr id="12" name="Rectangle 7"/>
          <p:cNvSpPr>
            <a:spLocks noChangeArrowheads="1"/>
          </p:cNvSpPr>
          <p:nvPr/>
        </p:nvSpPr>
        <p:spPr bwMode="ltGray">
          <a:xfrm>
            <a:off x="8515707" y="4742907"/>
            <a:ext cx="218414" cy="15451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1586" tIns="30792" rIns="61586" bIns="30792" anchor="b">
            <a:spAutoFit/>
          </a:bodyPr>
          <a:lstStyle/>
          <a:p>
            <a:pPr algn="r" defTabSz="610744" rtl="0" fontAlgn="auto">
              <a:spcBef>
                <a:spcPts val="0"/>
              </a:spcBef>
              <a:spcAft>
                <a:spcPts val="0"/>
              </a:spcAft>
              <a:defRPr/>
            </a:pPr>
            <a:fld id="{6A1E46DC-7EF6-4EA2-B285-14272867D133}" type="slidenum">
              <a:rPr sz="600">
                <a:solidFill>
                  <a:schemeClr val="accent3">
                    <a:lumMod val="85000"/>
                  </a:schemeClr>
                </a:solidFill>
                <a:latin typeface="+mn-lt"/>
                <a:ea typeface="+mn-ea"/>
                <a:cs typeface="CiscoSans Thin"/>
              </a:rPr>
              <a:pPr algn="r" defTabSz="610744" rtl="0" fontAlgn="auto">
                <a:spcBef>
                  <a:spcPts val="0"/>
                </a:spcBef>
                <a:spcAft>
                  <a:spcPts val="0"/>
                </a:spcAft>
                <a:defRPr/>
              </a:pPr>
              <a:t>‹Nº›</a:t>
            </a:fld>
            <a:endParaRPr sz="600">
              <a:solidFill>
                <a:schemeClr val="accent3">
                  <a:lumMod val="85000"/>
                </a:schemeClr>
              </a:solidFill>
              <a:latin typeface="+mn-lt"/>
              <a:ea typeface="+mn-ea"/>
              <a:cs typeface="CiscoSans Thin"/>
            </a:endParaRPr>
          </a:p>
        </p:txBody>
      </p:sp>
      <p:sp>
        <p:nvSpPr>
          <p:cNvPr id="13" name="Rectangle 4"/>
          <p:cNvSpPr>
            <a:spLocks noChangeArrowheads="1"/>
          </p:cNvSpPr>
          <p:nvPr/>
        </p:nvSpPr>
        <p:spPr bwMode="ltGray">
          <a:xfrm>
            <a:off x="5493429" y="4741653"/>
            <a:ext cx="3032097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defTabSz="610744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419" sz="600">
                <a:solidFill>
                  <a:schemeClr val="accent3">
                    <a:lumMod val="85000"/>
                  </a:schemeClr>
                </a:solidFill>
                <a:latin typeface="+mn-lt"/>
                <a:ea typeface="+mn-ea"/>
                <a:cs typeface="CiscoSans Thin"/>
              </a:rPr>
              <a:t>© 2021 Cisco y/o sus filiales. Todos los derechos reservados.   Información confidencial de Cisco</a:t>
            </a:r>
          </a:p>
        </p:txBody>
      </p:sp>
      <p:grpSp>
        <p:nvGrpSpPr>
          <p:cNvPr id="6" name="Group 4"/>
          <p:cNvGrpSpPr>
            <a:grpSpLocks noChangeAspect="1"/>
          </p:cNvGrpSpPr>
          <p:nvPr/>
        </p:nvGrpSpPr>
        <p:grpSpPr bwMode="auto">
          <a:xfrm>
            <a:off x="508039" y="4715197"/>
            <a:ext cx="340257" cy="180974"/>
            <a:chOff x="310" y="249"/>
            <a:chExt cx="502" cy="267"/>
          </a:xfrm>
          <a:solidFill>
            <a:schemeClr val="accent5"/>
          </a:solidFill>
        </p:grpSpPr>
        <p:sp>
          <p:nvSpPr>
            <p:cNvPr id="7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62" r:id="rId1"/>
    <p:sldLayoutId id="2147484013" r:id="rId2"/>
    <p:sldLayoutId id="2147484014" r:id="rId3"/>
    <p:sldLayoutId id="2147483965" r:id="rId4"/>
    <p:sldLayoutId id="2147483967" r:id="rId5"/>
    <p:sldLayoutId id="2147483995" r:id="rId6"/>
    <p:sldLayoutId id="2147484007" r:id="rId7"/>
    <p:sldLayoutId id="2147484010" r:id="rId8"/>
    <p:sldLayoutId id="2147484011" r:id="rId9"/>
    <p:sldLayoutId id="2147484015" r:id="rId10"/>
    <p:sldLayoutId id="2147483998" r:id="rId11"/>
    <p:sldLayoutId id="2147484027" r:id="rId12"/>
    <p:sldLayoutId id="2147484029" r:id="rId13"/>
    <p:sldLayoutId id="2147484031" r:id="rId14"/>
  </p:sldLayoutIdLst>
  <p:transition spd="slow">
    <p:wipe/>
  </p:transition>
  <p:txStyles>
    <p:titleStyle>
      <a:lvl1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lang="en-US" sz="3200" kern="1200" dirty="0">
          <a:solidFill>
            <a:schemeClr val="accent4"/>
          </a:solidFill>
          <a:latin typeface="+mj-lt"/>
          <a:ea typeface="ＭＳ Ｐゴシック" charset="0"/>
          <a:cs typeface="CiscoSans"/>
        </a:defRPr>
      </a:lvl1pPr>
      <a:lvl2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  <a:cs typeface="CiscoSans" pitchFamily="34" charset="0"/>
        </a:defRPr>
      </a:lvl2pPr>
      <a:lvl3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  <a:cs typeface="CiscoSans" pitchFamily="34" charset="0"/>
        </a:defRPr>
      </a:lvl3pPr>
      <a:lvl4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  <a:cs typeface="CiscoSans" pitchFamily="34" charset="0"/>
        </a:defRPr>
      </a:lvl4pPr>
      <a:lvl5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  <a:cs typeface="CiscoSans" pitchFamily="34" charset="0"/>
        </a:defRPr>
      </a:lvl5pPr>
      <a:lvl6pPr marL="4572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6pPr>
      <a:lvl7pPr marL="9144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7pPr>
      <a:lvl8pPr marL="13716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8pPr>
      <a:lvl9pPr marL="18288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9pPr>
    </p:titleStyle>
    <p:bodyStyle>
      <a:lvl1pPr marL="169863" indent="-169863" algn="l" defTabSz="684213" rtl="0" eaLnBrk="1" fontAlgn="base" hangingPunct="1">
        <a:lnSpc>
          <a:spcPct val="95000"/>
        </a:lnSpc>
        <a:spcBef>
          <a:spcPts val="1075"/>
        </a:spcBef>
        <a:spcAft>
          <a:spcPct val="0"/>
        </a:spcAft>
        <a:buClr>
          <a:schemeClr val="tx2"/>
        </a:buClr>
        <a:buSzPct val="90000"/>
        <a:buFont typeface="Arial" charset="0"/>
        <a:buChar char="•"/>
        <a:defRPr lang="en-US" sz="15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1pPr>
      <a:lvl2pPr marL="358775" indent="-215900" algn="l" defTabSz="684213" rtl="0" eaLnBrk="1" fontAlgn="base" hangingPunct="1">
        <a:lnSpc>
          <a:spcPct val="95000"/>
        </a:lnSpc>
        <a:spcBef>
          <a:spcPts val="600"/>
        </a:spcBef>
        <a:spcAft>
          <a:spcPct val="0"/>
        </a:spcAft>
        <a:buClr>
          <a:schemeClr val="tx2"/>
        </a:buClr>
        <a:buFont typeface="Arial" charset="0"/>
        <a:buChar char="•"/>
        <a:defRPr lang="en-US" sz="14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2pPr>
      <a:lvl3pPr marL="431800" indent="-169863" algn="l" defTabSz="684213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2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3pPr>
      <a:lvl4pPr marL="503238" indent="-169863" algn="l" defTabSz="684213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1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4pPr>
      <a:lvl5pPr marL="574675" indent="-169863" algn="l" defTabSz="684213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1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5pPr>
      <a:lvl6pPr marL="863856" indent="-171445" algn="l" defTabSz="685777" rtl="0" eaLnBrk="1" latinLnBrk="0" hangingPunct="1">
        <a:spcBef>
          <a:spcPts val="600"/>
        </a:spcBef>
        <a:buFont typeface="Arial" pitchFamily="34" charset="0"/>
        <a:buChar char="•"/>
        <a:defRPr sz="9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935844" indent="-171422" algn="l" defTabSz="685777" rtl="0" eaLnBrk="1" latinLnBrk="0" hangingPunct="1">
        <a:spcBef>
          <a:spcPts val="600"/>
        </a:spcBef>
        <a:buFont typeface="Arial" pitchFamily="34" charset="0"/>
        <a:buChar char="•"/>
        <a:defRPr sz="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400220" indent="0" algn="l" defTabSz="685777" rtl="0" eaLnBrk="1" latinLnBrk="0" hangingPunct="1">
        <a:spcBef>
          <a:spcPct val="20000"/>
        </a:spcBef>
        <a:buFont typeface="Arial" pitchFamily="34" charset="0"/>
        <a:buNone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53" indent="-171445" algn="l" defTabSz="68577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86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777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65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55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41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32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20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10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336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5"/>
          <p:cNvSpPr>
            <a:spLocks noGrp="1"/>
          </p:cNvSpPr>
          <p:nvPr>
            <p:ph type="title"/>
          </p:nvPr>
        </p:nvSpPr>
        <p:spPr bwMode="auto">
          <a:xfrm>
            <a:off x="438150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/>
              <a:t>Title Goes Here</a:t>
            </a:r>
          </a:p>
        </p:txBody>
      </p:sp>
      <p:sp>
        <p:nvSpPr>
          <p:cNvPr id="12" name="Rectangle 7"/>
          <p:cNvSpPr>
            <a:spLocks noChangeArrowheads="1"/>
          </p:cNvSpPr>
          <p:nvPr/>
        </p:nvSpPr>
        <p:spPr bwMode="ltGray">
          <a:xfrm>
            <a:off x="8515707" y="4742907"/>
            <a:ext cx="218414" cy="15451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1586" tIns="30792" rIns="61586" bIns="30792" anchor="b">
            <a:spAutoFit/>
          </a:bodyPr>
          <a:lstStyle/>
          <a:p>
            <a:pPr algn="r" defTabSz="610744" rtl="0" fontAlgn="auto">
              <a:spcBef>
                <a:spcPts val="0"/>
              </a:spcBef>
              <a:spcAft>
                <a:spcPts val="0"/>
              </a:spcAft>
              <a:defRPr/>
            </a:pPr>
            <a:fld id="{6A1E46DC-7EF6-4EA2-B285-14272867D133}" type="slidenum">
              <a:rPr sz="600">
                <a:solidFill>
                  <a:schemeClr val="accent3">
                    <a:lumMod val="85000"/>
                  </a:schemeClr>
                </a:solidFill>
                <a:latin typeface="+mn-lt"/>
                <a:ea typeface="+mn-ea"/>
                <a:cs typeface="CiscoSans Thin"/>
              </a:rPr>
              <a:pPr algn="r" defTabSz="610744" rtl="0" fontAlgn="auto">
                <a:spcBef>
                  <a:spcPts val="0"/>
                </a:spcBef>
                <a:spcAft>
                  <a:spcPts val="0"/>
                </a:spcAft>
                <a:defRPr/>
              </a:pPr>
              <a:t>‹Nº›</a:t>
            </a:fld>
            <a:endParaRPr sz="600">
              <a:solidFill>
                <a:schemeClr val="accent3">
                  <a:lumMod val="85000"/>
                </a:schemeClr>
              </a:solidFill>
              <a:latin typeface="+mn-lt"/>
              <a:ea typeface="+mn-ea"/>
              <a:cs typeface="CiscoSans Thin"/>
            </a:endParaRPr>
          </a:p>
        </p:txBody>
      </p:sp>
      <p:sp>
        <p:nvSpPr>
          <p:cNvPr id="13" name="Rectangle 4"/>
          <p:cNvSpPr>
            <a:spLocks noChangeArrowheads="1"/>
          </p:cNvSpPr>
          <p:nvPr/>
        </p:nvSpPr>
        <p:spPr bwMode="ltGray">
          <a:xfrm>
            <a:off x="5622226" y="4741653"/>
            <a:ext cx="2903300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defTabSz="610744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419" sz="600">
                <a:solidFill>
                  <a:schemeClr val="accent3">
                    <a:lumMod val="85000"/>
                  </a:schemeClr>
                </a:solidFill>
                <a:latin typeface="+mn-lt"/>
                <a:ea typeface="+mn-ea"/>
                <a:cs typeface="CiscoSans Thin"/>
              </a:rPr>
              <a:t>© 2021 Cisco y/o sus filiales. Todos los derechos reservados.   Información confidencial de Cisco</a:t>
            </a:r>
          </a:p>
        </p:txBody>
      </p:sp>
      <p:grpSp>
        <p:nvGrpSpPr>
          <p:cNvPr id="6" name="Group 4"/>
          <p:cNvGrpSpPr>
            <a:grpSpLocks noChangeAspect="1"/>
          </p:cNvGrpSpPr>
          <p:nvPr userDrawn="1"/>
        </p:nvGrpSpPr>
        <p:grpSpPr bwMode="auto">
          <a:xfrm>
            <a:off x="508039" y="4715197"/>
            <a:ext cx="340257" cy="180974"/>
            <a:chOff x="310" y="249"/>
            <a:chExt cx="502" cy="267"/>
          </a:xfrm>
          <a:solidFill>
            <a:schemeClr val="accent5"/>
          </a:solidFill>
        </p:grpSpPr>
        <p:sp>
          <p:nvSpPr>
            <p:cNvPr id="7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8642526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33" r:id="rId1"/>
    <p:sldLayoutId id="2147484034" r:id="rId2"/>
    <p:sldLayoutId id="2147484035" r:id="rId3"/>
    <p:sldLayoutId id="2147484036" r:id="rId4"/>
    <p:sldLayoutId id="2147484037" r:id="rId5"/>
    <p:sldLayoutId id="2147484038" r:id="rId6"/>
    <p:sldLayoutId id="2147484039" r:id="rId7"/>
    <p:sldLayoutId id="2147484040" r:id="rId8"/>
    <p:sldLayoutId id="2147484041" r:id="rId9"/>
    <p:sldLayoutId id="2147484042" r:id="rId10"/>
    <p:sldLayoutId id="2147484043" r:id="rId11"/>
    <p:sldLayoutId id="2147484044" r:id="rId12"/>
    <p:sldLayoutId id="2147484046" r:id="rId13"/>
  </p:sldLayoutIdLst>
  <p:transition spd="slow">
    <p:wipe/>
  </p:transition>
  <p:txStyles>
    <p:titleStyle>
      <a:lvl1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lang="en-US" sz="3200" kern="1200" dirty="0">
          <a:solidFill>
            <a:schemeClr val="accent4"/>
          </a:solidFill>
          <a:latin typeface="+mj-lt"/>
          <a:ea typeface="ＭＳ Ｐゴシック" charset="0"/>
          <a:cs typeface="CiscoSans"/>
        </a:defRPr>
      </a:lvl1pPr>
      <a:lvl2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  <a:cs typeface="CiscoSans" pitchFamily="34" charset="0"/>
        </a:defRPr>
      </a:lvl2pPr>
      <a:lvl3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  <a:cs typeface="CiscoSans" pitchFamily="34" charset="0"/>
        </a:defRPr>
      </a:lvl3pPr>
      <a:lvl4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  <a:cs typeface="CiscoSans" pitchFamily="34" charset="0"/>
        </a:defRPr>
      </a:lvl4pPr>
      <a:lvl5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  <a:cs typeface="CiscoSans" pitchFamily="34" charset="0"/>
        </a:defRPr>
      </a:lvl5pPr>
      <a:lvl6pPr marL="4572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6pPr>
      <a:lvl7pPr marL="9144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7pPr>
      <a:lvl8pPr marL="13716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8pPr>
      <a:lvl9pPr marL="18288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9pPr>
    </p:titleStyle>
    <p:bodyStyle>
      <a:lvl1pPr marL="169863" indent="-169863" algn="l" defTabSz="684213" rtl="0" eaLnBrk="1" fontAlgn="base" hangingPunct="1">
        <a:lnSpc>
          <a:spcPct val="95000"/>
        </a:lnSpc>
        <a:spcBef>
          <a:spcPts val="1075"/>
        </a:spcBef>
        <a:spcAft>
          <a:spcPct val="0"/>
        </a:spcAft>
        <a:buClr>
          <a:schemeClr val="tx2"/>
        </a:buClr>
        <a:buSzPct val="90000"/>
        <a:buFont typeface="Arial" charset="0"/>
        <a:buChar char="•"/>
        <a:defRPr lang="en-US" sz="15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1pPr>
      <a:lvl2pPr marL="358775" indent="-215900" algn="l" defTabSz="684213" rtl="0" eaLnBrk="1" fontAlgn="base" hangingPunct="1">
        <a:lnSpc>
          <a:spcPct val="95000"/>
        </a:lnSpc>
        <a:spcBef>
          <a:spcPts val="600"/>
        </a:spcBef>
        <a:spcAft>
          <a:spcPct val="0"/>
        </a:spcAft>
        <a:buClr>
          <a:schemeClr val="tx2"/>
        </a:buClr>
        <a:buFont typeface="Arial" charset="0"/>
        <a:buChar char="•"/>
        <a:defRPr lang="en-US" sz="14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2pPr>
      <a:lvl3pPr marL="431800" indent="-169863" algn="l" defTabSz="684213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2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3pPr>
      <a:lvl4pPr marL="503238" indent="-169863" algn="l" defTabSz="684213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1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4pPr>
      <a:lvl5pPr marL="574675" indent="-169863" algn="l" defTabSz="684213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1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5pPr>
      <a:lvl6pPr marL="863856" indent="-171445" algn="l" defTabSz="685777" rtl="0" eaLnBrk="1" latinLnBrk="0" hangingPunct="1">
        <a:spcBef>
          <a:spcPts val="600"/>
        </a:spcBef>
        <a:buFont typeface="Arial" pitchFamily="34" charset="0"/>
        <a:buChar char="•"/>
        <a:defRPr sz="9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935844" indent="-171422" algn="l" defTabSz="685777" rtl="0" eaLnBrk="1" latinLnBrk="0" hangingPunct="1">
        <a:spcBef>
          <a:spcPts val="600"/>
        </a:spcBef>
        <a:buFont typeface="Arial" pitchFamily="34" charset="0"/>
        <a:buChar char="•"/>
        <a:defRPr sz="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400220" indent="0" algn="l" defTabSz="685777" rtl="0" eaLnBrk="1" latinLnBrk="0" hangingPunct="1">
        <a:spcBef>
          <a:spcPct val="20000"/>
        </a:spcBef>
        <a:buFont typeface="Arial" pitchFamily="34" charset="0"/>
        <a:buNone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53" indent="-171445" algn="l" defTabSz="68577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86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777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65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55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41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32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20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10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>
          <p15:clr>
            <a:srgbClr val="F26B43"/>
          </p15:clr>
        </p15:guide>
        <p15:guide id="2" pos="33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0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5.pn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3.xm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5.xml"/><Relationship Id="rId4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6.xml"/><Relationship Id="rId4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6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9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1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0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2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1.xml"/><Relationship Id="rId4" Type="http://schemas.openxmlformats.org/officeDocument/2006/relationships/image" Target="../media/image3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etacad.com/" TargetMode="Externa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4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tags" Target="../tags/tag2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7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8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9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469497" y="2751893"/>
            <a:ext cx="6672708" cy="644730"/>
          </a:xfrm>
        </p:spPr>
        <p:txBody>
          <a:bodyPr/>
          <a:lstStyle/>
          <a:p>
            <a:pPr rtl="0"/>
            <a:r>
              <a:rPr lang="es-419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Módulo 1: Las redes en la actualidad</a:t>
            </a:r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469497" y="3809526"/>
            <a:ext cx="2368954" cy="902174"/>
          </a:xfrm>
        </p:spPr>
        <p:txBody>
          <a:bodyPr/>
          <a:lstStyle/>
          <a:p>
            <a:pPr rtl="0"/>
            <a:r>
              <a:rPr lang="es-419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Introducción a Redes v7.0 (ITN)</a:t>
            </a:r>
          </a:p>
          <a:p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89389863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s-419" sz="1600"/>
              <a:t>Componentes de red</a:t>
            </a:r>
            <a:br>
              <a:rPr lang="en-US" altLang="en-US" dirty="0"/>
            </a:br>
            <a:r>
              <a:rPr lang="es-419"/>
              <a:t>Dispositivos de red intermedios</a:t>
            </a:r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>
          <a:xfrm>
            <a:off x="366900" y="798945"/>
            <a:ext cx="7893435" cy="2419010"/>
          </a:xfrm>
        </p:spPr>
        <p:txBody>
          <a:bodyPr/>
          <a:lstStyle/>
          <a:p>
            <a:pPr marL="0" indent="0" rtl="0">
              <a:buNone/>
            </a:pPr>
            <a:r>
              <a:rPr lang="es-419" dirty="0"/>
              <a:t>Un dispositivo intermediario interconecta dispositivos finales. Los ejemplos incluyen </a:t>
            </a:r>
            <a:r>
              <a:rPr lang="es-419" dirty="0" err="1"/>
              <a:t>switches</a:t>
            </a:r>
            <a:r>
              <a:rPr lang="es-419" dirty="0"/>
              <a:t>, puntos de acceso inalámbrico, </a:t>
            </a:r>
            <a:r>
              <a:rPr lang="es-419" dirty="0" err="1"/>
              <a:t>routers</a:t>
            </a:r>
            <a:r>
              <a:rPr lang="es-419" dirty="0"/>
              <a:t> y firewalls.</a:t>
            </a:r>
          </a:p>
          <a:p>
            <a:pPr marL="0" indent="0" rtl="0">
              <a:buNone/>
            </a:pPr>
            <a:r>
              <a:rPr lang="es-419" dirty="0"/>
              <a:t>El </a:t>
            </a:r>
            <a:r>
              <a:rPr lang="es-419" dirty="0" err="1"/>
              <a:t>reenvio</a:t>
            </a:r>
            <a:r>
              <a:rPr lang="es-419" dirty="0"/>
              <a:t> de los datos que fluyen a través de una red es la función de un dispositivo intermediario. Esto incluye:</a:t>
            </a:r>
          </a:p>
          <a:p>
            <a:pPr lvl="1" rtl="0"/>
            <a:r>
              <a:rPr lang="es-419" dirty="0"/>
              <a:t>Volver a generar y transmitir las señales de datos.</a:t>
            </a:r>
          </a:p>
          <a:p>
            <a:pPr lvl="1" rtl="0"/>
            <a:r>
              <a:rPr lang="es-419" dirty="0"/>
              <a:t>Mantener información sobre qué vías existen en la red.</a:t>
            </a:r>
          </a:p>
          <a:p>
            <a:pPr lvl="1" rtl="0"/>
            <a:r>
              <a:rPr lang="es-419" dirty="0"/>
              <a:t>Notificar a otros dispositivos de los errores y las fallas de comunicación.</a:t>
            </a:r>
          </a:p>
          <a:p>
            <a:pPr lvl="1"/>
            <a:endParaRPr lang="en-US" altLang="en-US" dirty="0"/>
          </a:p>
          <a:p>
            <a:pPr lvl="1"/>
            <a:endParaRPr lang="en-US" altLang="en-US" dirty="0"/>
          </a:p>
          <a:p>
            <a:pPr marL="142875" lvl="1" indent="0">
              <a:buNone/>
            </a:pPr>
            <a:endParaRPr lang="en-CA" altLang="en-US" dirty="0"/>
          </a:p>
          <a:p>
            <a:pPr lvl="1"/>
            <a:endParaRPr lang="en-CA" altLang="en-US" dirty="0"/>
          </a:p>
          <a:p>
            <a:pPr lvl="1"/>
            <a:endParaRPr lang="en-CA" altLang="en-US" dirty="0"/>
          </a:p>
          <a:p>
            <a:pPr lvl="1"/>
            <a:endParaRPr lang="en-CA" altLang="en-US" dirty="0"/>
          </a:p>
          <a:p>
            <a:pPr lvl="1"/>
            <a:endParaRPr lang="en-CA" altLang="en-US" dirty="0"/>
          </a:p>
          <a:p>
            <a:pPr lvl="1"/>
            <a:endParaRPr lang="en-CA" altLang="en-US" dirty="0"/>
          </a:p>
          <a:p>
            <a:pPr lvl="1"/>
            <a:endParaRPr lang="en-CA" altLang="en-US" dirty="0"/>
          </a:p>
          <a:p>
            <a:pPr lvl="1"/>
            <a:endParaRPr lang="en-CA" altLang="en-US" dirty="0"/>
          </a:p>
          <a:p>
            <a:pPr lvl="1"/>
            <a:endParaRPr lang="en-CA" altLang="en-US" dirty="0"/>
          </a:p>
          <a:p>
            <a:pPr lvl="1"/>
            <a:endParaRPr lang="en-CA" altLang="en-US" dirty="0"/>
          </a:p>
          <a:p>
            <a:pPr lvl="1"/>
            <a:endParaRPr lang="en-CA" alt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6689" y="3354142"/>
            <a:ext cx="4988645" cy="139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803757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s-419" sz="1600"/>
              <a:t>Componentes de red</a:t>
            </a:r>
            <a:br>
              <a:rPr lang="en-US" altLang="en-US" dirty="0"/>
            </a:br>
            <a:r>
              <a:rPr lang="es-419"/>
              <a:t>Medios de red</a:t>
            </a:r>
          </a:p>
        </p:txBody>
      </p:sp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144065" y="798946"/>
            <a:ext cx="8743293" cy="608695"/>
          </a:xfrm>
        </p:spPr>
        <p:txBody>
          <a:bodyPr/>
          <a:lstStyle/>
          <a:p>
            <a:pPr marL="0" indent="0" rtl="0">
              <a:buNone/>
            </a:pPr>
            <a:r>
              <a:rPr lang="es-419" sz="1600" dirty="0"/>
              <a:t>La comunicación a través de una red se efectúa a través de un medio físico que permite que un mensaje viaje desde el origen hacia el destino. </a:t>
            </a:r>
          </a:p>
          <a:p>
            <a:pPr marL="0" indent="0" rtl="0">
              <a:buNone/>
            </a:pPr>
            <a:r>
              <a:rPr lang="es-419" dirty="0"/>
              <a:t> 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0711649"/>
              </p:ext>
            </p:extLst>
          </p:nvPr>
        </p:nvGraphicFramePr>
        <p:xfrm>
          <a:off x="361509" y="1496375"/>
          <a:ext cx="4557822" cy="29206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49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328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31126">
                <a:tc>
                  <a:txBody>
                    <a:bodyPr/>
                    <a:lstStyle/>
                    <a:p>
                      <a:pPr rtl="0"/>
                      <a:r>
                        <a:rPr lang="es-419"/>
                        <a:t>Tipos de medios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/>
                      <a:r>
                        <a:rPr lang="es-419"/>
                        <a:t>Descripción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9768">
                <a:tc>
                  <a:txBody>
                    <a:bodyPr/>
                    <a:lstStyle/>
                    <a:p>
                      <a:pPr rtl="0"/>
                      <a:r>
                        <a:rPr lang="es-419" sz="1400" b="1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Alambres de metal dentro de cables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/>
                      <a:r>
                        <a:rPr lang="es-419" sz="14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Utiliza impulsos eléctricos.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46731">
                <a:tc>
                  <a:txBody>
                    <a:bodyPr/>
                    <a:lstStyle/>
                    <a:p>
                      <a:pPr rtl="0"/>
                      <a:r>
                        <a:rPr lang="es-419" sz="1400" b="1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Fibras de vidrio o plástico dentro de los cables (cable de fibra óptica)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/>
                      <a:r>
                        <a:rPr lang="es-419" sz="14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Utiliza pulsos de luz.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10166">
                <a:tc>
                  <a:txBody>
                    <a:bodyPr/>
                    <a:lstStyle/>
                    <a:p>
                      <a:pPr rtl="0"/>
                      <a:r>
                        <a:rPr lang="es-419" sz="1400" b="1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Transmisión inalámbrica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/>
                      <a:r>
                        <a:rPr lang="es-419" sz="14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Utiliza modulación de frecuencias específicas de ondas electromagnéticas.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9331" y="1407641"/>
            <a:ext cx="3968026" cy="299997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46129458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6425" y="915409"/>
            <a:ext cx="8231464" cy="1802391"/>
          </a:xfrm>
        </p:spPr>
        <p:txBody>
          <a:bodyPr/>
          <a:lstStyle/>
          <a:p>
            <a:pPr rtl="0"/>
            <a:r>
              <a:rPr lang="es-419" sz="4000">
                <a:solidFill>
                  <a:schemeClr val="accent5">
                    <a:lumMod val="40000"/>
                    <a:lumOff val="60000"/>
                  </a:schemeClr>
                </a:solidFill>
              </a:rPr>
              <a:t>1.3 Representaciones de red y topologías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88985433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s-419" sz="1600"/>
              <a:t>Representaciones de red y topologías</a:t>
            </a:r>
            <a:br>
              <a:rPr lang="en-US" altLang="en-US" dirty="0"/>
            </a:br>
            <a:r>
              <a:rPr lang="es-419"/>
              <a:t>Representaciones de red</a:t>
            </a:r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>
          <a:xfrm>
            <a:off x="167117" y="1152409"/>
            <a:ext cx="3997630" cy="3282194"/>
          </a:xfrm>
        </p:spPr>
        <p:txBody>
          <a:bodyPr/>
          <a:lstStyle/>
          <a:p>
            <a:pPr marL="0" indent="0" rtl="0">
              <a:buNone/>
            </a:pPr>
            <a:r>
              <a:rPr lang="es-419" sz="1600"/>
              <a:t>Los diagramas de red, con frecuencia, denominados diagramas de topología, utilizan símbolos para representar los dispositivos dentro de la red.</a:t>
            </a:r>
          </a:p>
          <a:p>
            <a:pPr marL="0" indent="0" rtl="0">
              <a:buNone/>
            </a:pPr>
            <a:r>
              <a:rPr lang="es-419" sz="1600"/>
              <a:t>Los términos importantes a conocer incluyen:</a:t>
            </a:r>
          </a:p>
          <a:p>
            <a:pPr lvl="2" rtl="0"/>
            <a:r>
              <a:rPr lang="es-419" sz="1600"/>
              <a:t>Tarjeta de interfaz de red (NIC)</a:t>
            </a:r>
          </a:p>
          <a:p>
            <a:pPr lvl="2" rtl="0"/>
            <a:r>
              <a:rPr lang="es-419" sz="1600"/>
              <a:t>Puerto físico</a:t>
            </a:r>
          </a:p>
          <a:p>
            <a:pPr lvl="2" rtl="0"/>
            <a:r>
              <a:rPr lang="es-419" sz="1600"/>
              <a:t>Interfaz</a:t>
            </a:r>
          </a:p>
          <a:p>
            <a:pPr marL="261937" lvl="2" indent="0">
              <a:buNone/>
            </a:pPr>
            <a:endParaRPr lang="en-US" sz="1600" b="1" dirty="0"/>
          </a:p>
          <a:p>
            <a:pPr marL="261937" lvl="2" indent="0" rtl="0">
              <a:buNone/>
            </a:pPr>
            <a:r>
              <a:rPr lang="es-419" sz="1600" b="1"/>
              <a:t>Nota</a:t>
            </a:r>
            <a:r>
              <a:rPr lang="es-419" sz="1600"/>
              <a:t>: A menudo, los términos puerto e interfaz se usan indistintamente</a:t>
            </a:r>
          </a:p>
          <a:p>
            <a:pPr lvl="2"/>
            <a:endParaRPr lang="en-CA" altLang="en-US" dirty="0"/>
          </a:p>
          <a:p>
            <a:pPr lvl="1"/>
            <a:endParaRPr lang="en-CA" altLang="en-US" dirty="0"/>
          </a:p>
          <a:p>
            <a:pPr lvl="1"/>
            <a:endParaRPr lang="en-CA" altLang="en-US" dirty="0"/>
          </a:p>
          <a:p>
            <a:pPr lvl="1"/>
            <a:endParaRPr lang="en-CA" altLang="en-US" dirty="0"/>
          </a:p>
          <a:p>
            <a:pPr lvl="1"/>
            <a:endParaRPr lang="en-CA" altLang="en-US" dirty="0"/>
          </a:p>
          <a:p>
            <a:pPr lvl="1"/>
            <a:endParaRPr lang="en-CA" altLang="en-US" dirty="0"/>
          </a:p>
          <a:p>
            <a:pPr lvl="1"/>
            <a:endParaRPr lang="en-CA" altLang="en-US" dirty="0"/>
          </a:p>
          <a:p>
            <a:pPr lvl="1"/>
            <a:endParaRPr lang="en-CA" alt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4747" y="983570"/>
            <a:ext cx="4880311" cy="3451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103102"/>
      </p:ext>
    </p:extLst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s-419" sz="1600"/>
              <a:t>Representaciones de red y topologías</a:t>
            </a:r>
            <a:br>
              <a:rPr lang="en-US" altLang="en-US" dirty="0"/>
            </a:br>
            <a:r>
              <a:rPr lang="es-419"/>
              <a:t>Diagramas de topología</a:t>
            </a:r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>
          <a:xfrm>
            <a:off x="283940" y="797709"/>
            <a:ext cx="4062002" cy="740468"/>
          </a:xfrm>
        </p:spPr>
        <p:txBody>
          <a:bodyPr/>
          <a:lstStyle/>
          <a:p>
            <a:pPr marL="0" indent="0" rtl="0">
              <a:buNone/>
            </a:pPr>
            <a:r>
              <a:rPr lang="es-419"/>
              <a:t>Los diagramas de topología física ilustran la ubicación física de los dispositivos intermedios y la instalación de cables.</a:t>
            </a:r>
          </a:p>
          <a:p>
            <a:pPr lvl="1"/>
            <a:endParaRPr lang="en-CA" altLang="en-US" dirty="0"/>
          </a:p>
          <a:p>
            <a:pPr lvl="1"/>
            <a:endParaRPr lang="en-CA" altLang="en-US" dirty="0"/>
          </a:p>
          <a:p>
            <a:pPr lvl="1"/>
            <a:endParaRPr lang="en-CA" altLang="en-US" dirty="0"/>
          </a:p>
          <a:p>
            <a:pPr lvl="1"/>
            <a:endParaRPr lang="en-CA" altLang="en-US" dirty="0"/>
          </a:p>
          <a:p>
            <a:pPr lvl="1"/>
            <a:endParaRPr lang="en-CA" altLang="en-US" dirty="0"/>
          </a:p>
          <a:p>
            <a:pPr lvl="1"/>
            <a:endParaRPr lang="en-CA" alt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940" y="1712110"/>
            <a:ext cx="4168325" cy="2681535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4911703" y="756244"/>
            <a:ext cx="4232297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rtl="0"/>
            <a:r>
              <a:rPr lang="es-419" sz="1500">
                <a:solidFill>
                  <a:srgbClr val="000000"/>
                </a:solidFill>
              </a:rPr>
              <a:t>Los diagramas de topología lógica ilustran dispositivos, puertos y el esquema de direccionamiento de la red.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2416" y="1712110"/>
            <a:ext cx="3971993" cy="2676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18958278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6425" y="915409"/>
            <a:ext cx="8231464" cy="1802391"/>
          </a:xfrm>
        </p:spPr>
        <p:txBody>
          <a:bodyPr/>
          <a:lstStyle/>
          <a:p>
            <a:pPr rtl="0"/>
            <a:r>
              <a:rPr lang="es-419" sz="4000">
                <a:solidFill>
                  <a:schemeClr val="accent5">
                    <a:lumMod val="40000"/>
                    <a:lumOff val="60000"/>
                  </a:schemeClr>
                </a:solidFill>
              </a:rPr>
              <a:t>1.4 Tipos comunes de redes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49772822"/>
      </p:ext>
    </p:extLst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757551"/>
          </a:xfrm>
        </p:spPr>
        <p:txBody>
          <a:bodyPr/>
          <a:lstStyle/>
          <a:p>
            <a:pPr rtl="0"/>
            <a:r>
              <a:rPr lang="es-419" sz="1600" dirty="0"/>
              <a:t>Tipos comunes de redes</a:t>
            </a:r>
            <a:br>
              <a:rPr lang="en-US" altLang="en-US" sz="1600" dirty="0"/>
            </a:br>
            <a:r>
              <a:rPr lang="es-419" dirty="0"/>
              <a:t>Redes de múltiples tamaños</a:t>
            </a:r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0" y="757551"/>
            <a:ext cx="4401766" cy="3950636"/>
          </a:xfrm>
        </p:spPr>
        <p:txBody>
          <a:bodyPr/>
          <a:lstStyle/>
          <a:p>
            <a:pPr rtl="0" eaLnBrk="1" hangingPunct="1">
              <a:buFont typeface="Arial" panose="020B0604020202020204" pitchFamily="34" charset="0"/>
              <a:buChar char="•"/>
            </a:pPr>
            <a:r>
              <a:rPr lang="es-419" sz="1700" dirty="0"/>
              <a:t>Las redes domésticas pequeñas conectan algunas computadoras entre sí y con Internet.</a:t>
            </a:r>
          </a:p>
          <a:p>
            <a:pPr rtl="0" eaLnBrk="1" hangingPunct="1">
              <a:buFont typeface="Arial" panose="020B0604020202020204" pitchFamily="34" charset="0"/>
              <a:buChar char="•"/>
            </a:pPr>
            <a:r>
              <a:rPr lang="es-419" sz="1700" dirty="0"/>
              <a:t>Las redes SOHO permiten que una computadora dentro de una oficina en el hogar o una oficina remota se conecte a una red corporativa.</a:t>
            </a:r>
          </a:p>
          <a:p>
            <a:pPr rtl="0" eaLnBrk="1" hangingPunct="1">
              <a:buFont typeface="Arial" panose="020B0604020202020204" pitchFamily="34" charset="0"/>
              <a:buChar char="•"/>
            </a:pPr>
            <a:r>
              <a:rPr lang="es-419" sz="1700" dirty="0"/>
              <a:t>Las redes medianas a grandes incluyen muchos lugares con cientos o miles de computadoras interconectadas.</a:t>
            </a:r>
          </a:p>
          <a:p>
            <a:pPr rtl="0" eaLnBrk="1" hangingPunct="1">
              <a:buFont typeface="Arial" panose="020B0604020202020204" pitchFamily="34" charset="0"/>
              <a:buChar char="•"/>
            </a:pPr>
            <a:r>
              <a:rPr lang="es-419" sz="1700" dirty="0"/>
              <a:t>Redes mundiales: conecta cientos de millones de computadoras en todo el mundo, como Internet</a:t>
            </a:r>
          </a:p>
          <a:p>
            <a:pPr lvl="1"/>
            <a:endParaRPr lang="en-US" altLang="en-US" sz="1500" dirty="0"/>
          </a:p>
          <a:p>
            <a:pPr lvl="1"/>
            <a:endParaRPr lang="en-US" altLang="en-US" sz="1800" dirty="0"/>
          </a:p>
          <a:p>
            <a:pPr marL="0" indent="0" eaLnBrk="1" hangingPunct="1">
              <a:buNone/>
            </a:pPr>
            <a:endParaRPr lang="en-CA" altLang="en-US" sz="1650" b="1" dirty="0"/>
          </a:p>
        </p:txBody>
      </p:sp>
      <p:sp>
        <p:nvSpPr>
          <p:cNvPr id="2" name="TextBox 1"/>
          <p:cNvSpPr txBox="1"/>
          <p:nvPr/>
        </p:nvSpPr>
        <p:spPr>
          <a:xfrm>
            <a:off x="0" y="2310756"/>
            <a:ext cx="4344344" cy="369332"/>
          </a:xfrm>
          <a:prstGeom prst="rect">
            <a:avLst/>
          </a:prstGeom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rtl="0"/>
            <a:r>
              <a:rPr lang="es-419" dirty="0"/>
              <a:t>       </a:t>
            </a:r>
            <a:r>
              <a:rPr lang="es-419" sz="1600" dirty="0"/>
              <a:t>Casa pequeña o SOHO</a:t>
            </a:r>
          </a:p>
        </p:txBody>
      </p:sp>
      <p:pic>
        <p:nvPicPr>
          <p:cNvPr id="3074" name="Picture 2" descr="this is the image’s alt tex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779" y="757551"/>
            <a:ext cx="2103105" cy="1534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d1qjbjciwpxftb.cloudfront.net/courses/ccna1/networking-today/5_common-types-of-networks/assets/1_chunk/media--Small-Home-Office-Net--image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3884" y="757551"/>
            <a:ext cx="2090460" cy="1534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76173" y="4303795"/>
            <a:ext cx="41681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r>
              <a:rPr lang="es-419" dirty="0"/>
              <a:t>   Redes </a:t>
            </a:r>
            <a:r>
              <a:rPr lang="es-419" sz="1600" dirty="0"/>
              <a:t>Medianas y Grandes</a:t>
            </a:r>
          </a:p>
        </p:txBody>
      </p:sp>
      <p:pic>
        <p:nvPicPr>
          <p:cNvPr id="3078" name="Picture 6" descr="this is the image’s alt tex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778" y="2699263"/>
            <a:ext cx="2103105" cy="1604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3883" y="2680088"/>
            <a:ext cx="2090461" cy="1604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00830764"/>
      </p:ext>
    </p:extLst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1" y="41394"/>
            <a:ext cx="9144000" cy="709974"/>
          </a:xfrm>
        </p:spPr>
        <p:txBody>
          <a:bodyPr/>
          <a:lstStyle/>
          <a:p>
            <a:pPr rtl="0"/>
            <a:r>
              <a:rPr lang="es-419" sz="1600" dirty="0"/>
              <a:t>Tipos comunes de redes</a:t>
            </a:r>
            <a:br>
              <a:rPr lang="en-US" altLang="en-US" dirty="0"/>
            </a:br>
            <a:r>
              <a:rPr lang="es-419" dirty="0"/>
              <a:t>LAN y WAN</a:t>
            </a:r>
          </a:p>
        </p:txBody>
      </p:sp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129889" y="728061"/>
            <a:ext cx="3995544" cy="3702690"/>
          </a:xfrm>
        </p:spPr>
        <p:txBody>
          <a:bodyPr/>
          <a:lstStyle/>
          <a:p>
            <a:pPr marL="0" indent="0" rtl="0">
              <a:buNone/>
            </a:pPr>
            <a:r>
              <a:rPr lang="es-419" sz="1600"/>
              <a:t>Las infraestructuras de red pueden variar en gran medida en términos de:</a:t>
            </a:r>
          </a:p>
          <a:p>
            <a:pPr lvl="1" rtl="0">
              <a:buFont typeface="Arial" panose="020B0604020202020204" pitchFamily="34" charset="0"/>
              <a:buChar char="•"/>
            </a:pPr>
            <a:r>
              <a:rPr lang="es-419" sz="1600"/>
              <a:t>El tamaño del área que abarcan.</a:t>
            </a:r>
          </a:p>
          <a:p>
            <a:pPr lvl="1" rtl="0">
              <a:buFont typeface="Arial" panose="020B0604020202020204" pitchFamily="34" charset="0"/>
              <a:buChar char="•"/>
            </a:pPr>
            <a:r>
              <a:rPr lang="es-419" sz="1600"/>
              <a:t>La cantidad de usuarios conectados.</a:t>
            </a:r>
          </a:p>
          <a:p>
            <a:pPr lvl="1" rtl="0">
              <a:buFont typeface="Arial" panose="020B0604020202020204" pitchFamily="34" charset="0"/>
              <a:buChar char="•"/>
            </a:pPr>
            <a:r>
              <a:rPr lang="es-419" sz="1600"/>
              <a:t>La cantidad y los tipos de servicios disponibles.</a:t>
            </a:r>
          </a:p>
          <a:p>
            <a:pPr lvl="1" rtl="0">
              <a:buFont typeface="Arial" panose="020B0604020202020204" pitchFamily="34" charset="0"/>
              <a:buChar char="•"/>
            </a:pPr>
            <a:r>
              <a:rPr lang="es-419" sz="1600"/>
              <a:t>El área de responsabilidad</a:t>
            </a:r>
          </a:p>
          <a:p>
            <a:pPr marL="142875" lvl="1" indent="0">
              <a:buNone/>
            </a:pPr>
            <a:endParaRPr lang="en-US" altLang="en-US" sz="1600" dirty="0"/>
          </a:p>
          <a:p>
            <a:pPr marL="0" indent="0" rtl="0">
              <a:buNone/>
            </a:pPr>
            <a:r>
              <a:rPr lang="es-419" sz="1600"/>
              <a:t>Los dos tipos de redes más comunes son los siguientes: </a:t>
            </a:r>
          </a:p>
          <a:p>
            <a:pPr lvl="1" rtl="0">
              <a:buFont typeface="Arial" panose="020B0604020202020204" pitchFamily="34" charset="0"/>
              <a:buChar char="•"/>
            </a:pPr>
            <a:r>
              <a:rPr lang="es-419" sz="1600"/>
              <a:t>Red de área local (LAN) </a:t>
            </a:r>
          </a:p>
          <a:p>
            <a:pPr lvl="1" rtl="0">
              <a:buFont typeface="Arial" panose="020B0604020202020204" pitchFamily="34" charset="0"/>
              <a:buChar char="•"/>
            </a:pPr>
            <a:r>
              <a:rPr lang="es-419" sz="1600"/>
              <a:t>Red de área amplia (WAN). </a:t>
            </a:r>
          </a:p>
          <a:p>
            <a:pPr marL="0" indent="0" rtl="0">
              <a:buNone/>
            </a:pPr>
            <a:r>
              <a:rPr lang="es-419"/>
              <a:t>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5432" y="751368"/>
            <a:ext cx="4885003" cy="360160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27474698"/>
      </p:ext>
    </p:extLst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s-419" sz="1600"/>
              <a:t>Tipos comunes de redes </a:t>
            </a:r>
            <a:br>
              <a:rPr lang="en-US" altLang="en-US" dirty="0"/>
            </a:br>
            <a:r>
              <a:rPr lang="es-419"/>
              <a:t>LAN y WAN (continuación) </a:t>
            </a:r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>
          <a:xfrm>
            <a:off x="283940" y="797709"/>
            <a:ext cx="4062002" cy="559699"/>
          </a:xfrm>
        </p:spPr>
        <p:txBody>
          <a:bodyPr/>
          <a:lstStyle/>
          <a:p>
            <a:pPr marL="0" indent="0" rtl="0">
              <a:buNone/>
            </a:pPr>
            <a:r>
              <a:rPr lang="es-419"/>
              <a:t>Una LAN es una infraestructura de la red que abarca un área geográfica pequeña. </a:t>
            </a:r>
          </a:p>
          <a:p>
            <a:pPr lvl="1"/>
            <a:endParaRPr lang="en-CA" altLang="en-US" dirty="0"/>
          </a:p>
          <a:p>
            <a:pPr lvl="1"/>
            <a:endParaRPr lang="en-CA" altLang="en-US" dirty="0"/>
          </a:p>
          <a:p>
            <a:pPr lvl="1"/>
            <a:endParaRPr lang="en-CA" altLang="en-US" dirty="0"/>
          </a:p>
          <a:p>
            <a:pPr lvl="1"/>
            <a:endParaRPr lang="en-CA" alt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580" y="1357408"/>
            <a:ext cx="2556289" cy="1344169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4798060" y="742868"/>
            <a:ext cx="423229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rtl="0"/>
            <a:r>
              <a:rPr lang="es-419" sz="1600">
                <a:solidFill>
                  <a:srgbClr val="000000"/>
                </a:solidFill>
              </a:rPr>
              <a:t>Una WAN es una infraestructura de la red que abarca un área geográfica extensa.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8150" y="1366630"/>
            <a:ext cx="3500526" cy="1412920"/>
          </a:xfrm>
          <a:prstGeom prst="rect">
            <a:avLst/>
          </a:prstGeom>
        </p:spPr>
      </p:pic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5228832"/>
              </p:ext>
            </p:extLst>
          </p:nvPr>
        </p:nvGraphicFramePr>
        <p:xfrm>
          <a:off x="396580" y="2779550"/>
          <a:ext cx="8385544" cy="18858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123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731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1381">
                <a:tc>
                  <a:txBody>
                    <a:bodyPr/>
                    <a:lstStyle/>
                    <a:p>
                      <a:pPr rtl="0"/>
                      <a:r>
                        <a:rPr lang="es-419"/>
                        <a:t>LAN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/>
                      <a:r>
                        <a:rPr lang="es-419"/>
                        <a:t>WAN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1381">
                <a:tc>
                  <a:txBody>
                    <a:bodyPr/>
                    <a:lstStyle/>
                    <a:p>
                      <a:pPr rtl="0"/>
                      <a:r>
                        <a:rPr lang="es-419" sz="14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Interconectar dispositivos finales en un área limitada.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/>
                      <a:r>
                        <a:rPr lang="es-419" sz="14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Interconectar LAN en amplias áreas geográficas.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1381">
                <a:tc>
                  <a:txBody>
                    <a:bodyPr/>
                    <a:lstStyle/>
                    <a:p>
                      <a:pPr rtl="0"/>
                      <a:r>
                        <a:rPr lang="es-419" sz="14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Administrado por una sola organización o individuo.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/>
                      <a:r>
                        <a:rPr lang="es-419" sz="14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Generalmente </a:t>
                      </a:r>
                      <a:r>
                        <a:rPr lang="es-419" sz="1400" b="0" i="0" kern="1200" baseline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administrado</a:t>
                      </a:r>
                      <a:r>
                        <a:rPr lang="es-419" sz="14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por uno o </a:t>
                      </a:r>
                      <a:r>
                        <a:rPr lang="es-419" sz="1400" b="0" i="0" kern="1200" baseline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más</a:t>
                      </a:r>
                      <a:r>
                        <a:rPr lang="es-419" sz="14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proveedores de servicios.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1381">
                <a:tc>
                  <a:txBody>
                    <a:bodyPr/>
                    <a:lstStyle/>
                    <a:p>
                      <a:pPr rtl="0"/>
                      <a:r>
                        <a:rPr lang="es-419" sz="14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Proporcionar ancho de banda de alta velocidad a dispositivos internos.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/>
                      <a:r>
                        <a:rPr lang="es-419" sz="14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Por lo general, proporciona enlaces de menor velocidad entre las LAN.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9904776"/>
      </p:ext>
    </p:extLst>
  </p:cSld>
  <p:clrMapOvr>
    <a:masterClrMapping/>
  </p:clrMapOvr>
  <p:transition spd="slow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s-419" sz="1600"/>
              <a:t>Tipos comunes de redes</a:t>
            </a:r>
            <a:br>
              <a:rPr lang="en-US" altLang="en-US" dirty="0"/>
            </a:br>
            <a:r>
              <a:rPr lang="es-419"/>
              <a:t> Internet</a:t>
            </a:r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>
          <a:xfrm>
            <a:off x="122284" y="798944"/>
            <a:ext cx="4170316" cy="4054993"/>
          </a:xfrm>
        </p:spPr>
        <p:txBody>
          <a:bodyPr/>
          <a:lstStyle/>
          <a:p>
            <a:pPr marL="0" indent="0" rtl="0">
              <a:buNone/>
            </a:pPr>
            <a:r>
              <a:rPr lang="es-419" sz="1400" dirty="0"/>
              <a:t>Internet es una colección mundial de redes LAN interconectadas por redes WAN. </a:t>
            </a:r>
          </a:p>
          <a:p>
            <a:pPr rtl="0">
              <a:buFont typeface="Arial" panose="020B0604020202020204" pitchFamily="34" charset="0"/>
              <a:buChar char="•"/>
            </a:pPr>
            <a:r>
              <a:rPr lang="es-419" sz="1400" dirty="0"/>
              <a:t>Las redes LAN se conectan entre sí mediante redes WAN.</a:t>
            </a:r>
          </a:p>
          <a:p>
            <a:pPr rtl="0">
              <a:buFont typeface="Arial" panose="020B0604020202020204" pitchFamily="34" charset="0"/>
              <a:buChar char="•"/>
            </a:pPr>
            <a:r>
              <a:rPr lang="es-419" sz="1400" dirty="0"/>
              <a:t>Las WAN pueden usar cables de cobre, cables de fibra óptica y transmisiones inalámbricas.</a:t>
            </a:r>
          </a:p>
          <a:p>
            <a:pPr marL="0" indent="0" rtl="0">
              <a:buNone/>
            </a:pPr>
            <a:r>
              <a:rPr lang="es-419" sz="1400" dirty="0"/>
              <a:t>Internet no pertenece a una persona o un grupo. Los siguientes organizaciones ayudan a mantener la estructura en Internet:</a:t>
            </a:r>
          </a:p>
          <a:p>
            <a:pPr lvl="1" rtl="0"/>
            <a:r>
              <a:rPr lang="es-419" dirty="0"/>
              <a:t>IETF (estandarización de protocolos y procesos)</a:t>
            </a:r>
          </a:p>
          <a:p>
            <a:pPr lvl="1" rtl="0"/>
            <a:r>
              <a:rPr lang="es-419" dirty="0"/>
              <a:t>ICANN (asignación de ´nombres y números)</a:t>
            </a:r>
          </a:p>
          <a:p>
            <a:pPr lvl="1" rtl="0"/>
            <a:r>
              <a:rPr lang="es-419" dirty="0"/>
              <a:t>IAB (monitoreo y desarrollo de internet)</a:t>
            </a:r>
          </a:p>
          <a:p>
            <a:pPr lvl="1"/>
            <a:endParaRPr lang="en-CA" altLang="en-US" dirty="0"/>
          </a:p>
          <a:p>
            <a:pPr lvl="1"/>
            <a:endParaRPr lang="en-CA" altLang="en-US" dirty="0"/>
          </a:p>
          <a:p>
            <a:pPr lvl="1"/>
            <a:endParaRPr lang="en-CA" altLang="en-US" dirty="0"/>
          </a:p>
          <a:p>
            <a:pPr lvl="1"/>
            <a:endParaRPr lang="en-CA" altLang="en-US" dirty="0"/>
          </a:p>
          <a:p>
            <a:pPr lvl="1"/>
            <a:endParaRPr lang="en-CA" altLang="en-US" dirty="0"/>
          </a:p>
          <a:p>
            <a:pPr lvl="1"/>
            <a:endParaRPr lang="en-CA" altLang="en-US" dirty="0"/>
          </a:p>
          <a:p>
            <a:pPr lvl="1"/>
            <a:endParaRPr lang="en-CA" alt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0643" y="798944"/>
            <a:ext cx="4963357" cy="3239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468121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33"/>
          <p:cNvSpPr>
            <a:spLocks noGrp="1" noChangeArrowheads="1"/>
          </p:cNvSpPr>
          <p:nvPr>
            <p:ph type="title"/>
          </p:nvPr>
        </p:nvSpPr>
        <p:spPr>
          <a:xfrm>
            <a:off x="1" y="41394"/>
            <a:ext cx="9144000" cy="612812"/>
          </a:xfrm>
        </p:spPr>
        <p:txBody>
          <a:bodyPr/>
          <a:lstStyle/>
          <a:p>
            <a:pPr rtl="0" eaLnBrk="1" hangingPunct="1"/>
            <a:r>
              <a:rPr lang="es-419"/>
              <a:t>Objetivos del módulo</a:t>
            </a:r>
          </a:p>
        </p:txBody>
      </p:sp>
      <p:sp>
        <p:nvSpPr>
          <p:cNvPr id="6147" name="Rectangle 34"/>
          <p:cNvSpPr>
            <a:spLocks noGrp="1" noChangeArrowheads="1"/>
          </p:cNvSpPr>
          <p:nvPr>
            <p:ph idx="1"/>
          </p:nvPr>
        </p:nvSpPr>
        <p:spPr>
          <a:xfrm>
            <a:off x="99461" y="654206"/>
            <a:ext cx="8731272" cy="827461"/>
          </a:xfrm>
        </p:spPr>
        <p:txBody>
          <a:bodyPr/>
          <a:lstStyle/>
          <a:p>
            <a:pPr marL="0" lvl="0" indent="0" defTabSz="914400" rtl="0" eaLnBrk="0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s-419" sz="1400" b="1" dirty="0">
                <a:solidFill>
                  <a:schemeClr val="tx1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Título del módulo: Las redes en la actualidad</a:t>
            </a:r>
            <a:endParaRPr lang="es-419" sz="1400" dirty="0">
              <a:solidFill>
                <a:schemeClr val="tx1"/>
              </a:solidFill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defTabSz="914400" eaLnBrk="0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altLang="en-US" sz="1400" dirty="0">
              <a:solidFill>
                <a:schemeClr val="tx1"/>
              </a:solidFill>
            </a:endParaRPr>
          </a:p>
          <a:p>
            <a:pPr marL="0" lvl="0" indent="0" defTabSz="914400" rtl="0" eaLnBrk="0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s-419" sz="1400" b="1" dirty="0">
                <a:solidFill>
                  <a:schemeClr val="tx1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Objetivo del Módulo</a:t>
            </a:r>
            <a:r>
              <a:rPr lang="es-419" sz="1400" dirty="0">
                <a:solidFill>
                  <a:schemeClr val="tx1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: Explicar los avances en las tecnologías modernas.</a:t>
            </a:r>
          </a:p>
          <a:p>
            <a:pPr marL="0" indent="0">
              <a:spcBef>
                <a:spcPct val="30000"/>
              </a:spcBef>
              <a:buNone/>
            </a:pPr>
            <a:endParaRPr lang="en-US" dirty="0"/>
          </a:p>
          <a:p>
            <a:pPr marL="89297" indent="0">
              <a:spcBef>
                <a:spcPct val="30000"/>
              </a:spcBef>
              <a:buNone/>
            </a:pPr>
            <a:endParaRPr lang="en-US" dirty="0"/>
          </a:p>
          <a:p>
            <a:pPr marL="89297" indent="0">
              <a:spcBef>
                <a:spcPct val="30000"/>
              </a:spcBef>
              <a:buNone/>
            </a:pPr>
            <a:endParaRPr lang="en-US"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3111412"/>
              </p:ext>
            </p:extLst>
          </p:nvPr>
        </p:nvGraphicFramePr>
        <p:xfrm>
          <a:off x="423333" y="1625600"/>
          <a:ext cx="8263467" cy="294220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917548">
                  <a:extLst>
                    <a:ext uri="{9D8B030D-6E8A-4147-A177-3AD203B41FA5}">
                      <a16:colId xmlns:a16="http://schemas.microsoft.com/office/drawing/2014/main" val="399010295"/>
                    </a:ext>
                  </a:extLst>
                </a:gridCol>
                <a:gridCol w="5345919">
                  <a:extLst>
                    <a:ext uri="{9D8B030D-6E8A-4147-A177-3AD203B41FA5}">
                      <a16:colId xmlns:a16="http://schemas.microsoft.com/office/drawing/2014/main" val="3417728144"/>
                    </a:ext>
                  </a:extLst>
                </a:gridCol>
              </a:tblGrid>
              <a:tr h="224116">
                <a:tc>
                  <a:txBody>
                    <a:bodyPr/>
                    <a:lstStyle/>
                    <a:p>
                      <a:pPr marL="0" marR="0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419" sz="1100">
                          <a:effectLst/>
                        </a:rPr>
                        <a:t>Título del tema</a:t>
                      </a:r>
                    </a:p>
                  </a:txBody>
                  <a:tcPr marL="60168" marR="60168" marT="0" marB="0"/>
                </a:tc>
                <a:tc>
                  <a:txBody>
                    <a:bodyPr/>
                    <a:lstStyle/>
                    <a:p>
                      <a:pPr marL="0" marR="0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419" sz="1100">
                          <a:effectLst/>
                        </a:rPr>
                        <a:t>Objetivo del tema</a:t>
                      </a:r>
                    </a:p>
                  </a:txBody>
                  <a:tcPr marL="60168" marR="60168" marT="0" marB="0"/>
                </a:tc>
                <a:extLst>
                  <a:ext uri="{0D108BD9-81ED-4DB2-BD59-A6C34878D82A}">
                    <a16:rowId xmlns:a16="http://schemas.microsoft.com/office/drawing/2014/main" val="364302898"/>
                  </a:ext>
                </a:extLst>
              </a:tr>
              <a:tr h="263724">
                <a:tc>
                  <a:txBody>
                    <a:bodyPr/>
                    <a:lstStyle/>
                    <a:p>
                      <a:pPr marL="0" marR="0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419" sz="1100">
                          <a:effectLst/>
                        </a:rPr>
                        <a:t>Las redes afectan nuestras vidas</a:t>
                      </a:r>
                    </a:p>
                  </a:txBody>
                  <a:tcPr marL="60168" marR="60168" marT="0" marB="0"/>
                </a:tc>
                <a:tc>
                  <a:txBody>
                    <a:bodyPr/>
                    <a:lstStyle/>
                    <a:p>
                      <a:pPr marL="0" marR="0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419" sz="1100">
                          <a:effectLst/>
                        </a:rPr>
                        <a:t>Explique la forma en que las redes afectan nuestra vida diaria.</a:t>
                      </a:r>
                    </a:p>
                  </a:txBody>
                  <a:tcPr marL="60168" marR="60168" marT="0" marB="0"/>
                </a:tc>
                <a:extLst>
                  <a:ext uri="{0D108BD9-81ED-4DB2-BD59-A6C34878D82A}">
                    <a16:rowId xmlns:a16="http://schemas.microsoft.com/office/drawing/2014/main" val="3530891527"/>
                  </a:ext>
                </a:extLst>
              </a:tr>
              <a:tr h="263724">
                <a:tc>
                  <a:txBody>
                    <a:bodyPr/>
                    <a:lstStyle/>
                    <a:p>
                      <a:pPr marL="0" marR="0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419" sz="1100">
                          <a:effectLst/>
                        </a:rPr>
                        <a:t>Componentes de la red</a:t>
                      </a:r>
                    </a:p>
                  </a:txBody>
                  <a:tcPr marL="60168" marR="60168" marT="0" marB="0"/>
                </a:tc>
                <a:tc>
                  <a:txBody>
                    <a:bodyPr/>
                    <a:lstStyle/>
                    <a:p>
                      <a:pPr marL="0" marR="0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419" sz="1100">
                          <a:effectLst/>
                        </a:rPr>
                        <a:t>Explique la forma en que se utilizan los dispositivos host y de red.</a:t>
                      </a:r>
                    </a:p>
                  </a:txBody>
                  <a:tcPr marL="60168" marR="60168" marT="0" marB="0"/>
                </a:tc>
                <a:extLst>
                  <a:ext uri="{0D108BD9-81ED-4DB2-BD59-A6C34878D82A}">
                    <a16:rowId xmlns:a16="http://schemas.microsoft.com/office/drawing/2014/main" val="662892947"/>
                  </a:ext>
                </a:extLst>
              </a:tr>
              <a:tr h="254659">
                <a:tc>
                  <a:txBody>
                    <a:bodyPr/>
                    <a:lstStyle/>
                    <a:p>
                      <a:pPr marL="0" marR="0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419" sz="1100">
                          <a:effectLst/>
                        </a:rPr>
                        <a:t>Topologías y representaciones de red</a:t>
                      </a:r>
                    </a:p>
                  </a:txBody>
                  <a:tcPr marL="60168" marR="60168" marT="0" marB="0"/>
                </a:tc>
                <a:tc>
                  <a:txBody>
                    <a:bodyPr/>
                    <a:lstStyle/>
                    <a:p>
                      <a:pPr marL="0" marR="0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419" sz="1100">
                          <a:effectLst/>
                        </a:rPr>
                        <a:t>Explique las representaciones de red y cómo se utilizan en las topologías de red.</a:t>
                      </a:r>
                    </a:p>
                  </a:txBody>
                  <a:tcPr marL="60168" marR="60168" marT="0" marB="0"/>
                </a:tc>
                <a:extLst>
                  <a:ext uri="{0D108BD9-81ED-4DB2-BD59-A6C34878D82A}">
                    <a16:rowId xmlns:a16="http://schemas.microsoft.com/office/drawing/2014/main" val="1283686363"/>
                  </a:ext>
                </a:extLst>
              </a:tr>
              <a:tr h="249911">
                <a:tc>
                  <a:txBody>
                    <a:bodyPr/>
                    <a:lstStyle/>
                    <a:p>
                      <a:pPr marL="0" marR="0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419" sz="1100" dirty="0">
                          <a:effectLst/>
                        </a:rPr>
                        <a:t>Tipos mas comunes de redes</a:t>
                      </a:r>
                    </a:p>
                  </a:txBody>
                  <a:tcPr marL="60168" marR="60168" marT="0" marB="0"/>
                </a:tc>
                <a:tc>
                  <a:txBody>
                    <a:bodyPr/>
                    <a:lstStyle/>
                    <a:p>
                      <a:pPr marL="0" marR="0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419" sz="1100">
                          <a:effectLst/>
                        </a:rPr>
                        <a:t>Compare las características de los tipos comunes de redes.</a:t>
                      </a:r>
                    </a:p>
                  </a:txBody>
                  <a:tcPr marL="60168" marR="60168" marT="0" marB="0"/>
                </a:tc>
                <a:extLst>
                  <a:ext uri="{0D108BD9-81ED-4DB2-BD59-A6C34878D82A}">
                    <a16:rowId xmlns:a16="http://schemas.microsoft.com/office/drawing/2014/main" val="2466644772"/>
                  </a:ext>
                </a:extLst>
              </a:tr>
              <a:tr h="263724">
                <a:tc>
                  <a:txBody>
                    <a:bodyPr/>
                    <a:lstStyle/>
                    <a:p>
                      <a:pPr marL="0" marR="0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419" sz="1100">
                          <a:effectLst/>
                        </a:rPr>
                        <a:t>Conexiones a Internet</a:t>
                      </a:r>
                    </a:p>
                  </a:txBody>
                  <a:tcPr marL="60168" marR="60168" marT="0" marB="0"/>
                </a:tc>
                <a:tc>
                  <a:txBody>
                    <a:bodyPr/>
                    <a:lstStyle/>
                    <a:p>
                      <a:pPr marL="0" marR="0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419" sz="1100">
                          <a:effectLst/>
                        </a:rPr>
                        <a:t>Explique la forma en que las LAN y las WAN se interconectan a Internet.</a:t>
                      </a:r>
                    </a:p>
                  </a:txBody>
                  <a:tcPr marL="60168" marR="60168" marT="0" marB="0"/>
                </a:tc>
                <a:extLst>
                  <a:ext uri="{0D108BD9-81ED-4DB2-BD59-A6C34878D82A}">
                    <a16:rowId xmlns:a16="http://schemas.microsoft.com/office/drawing/2014/main" val="2893854660"/>
                  </a:ext>
                </a:extLst>
              </a:tr>
              <a:tr h="287720">
                <a:tc>
                  <a:txBody>
                    <a:bodyPr/>
                    <a:lstStyle/>
                    <a:p>
                      <a:pPr marL="0" marR="0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419" sz="1100">
                          <a:effectLst/>
                        </a:rPr>
                        <a:t>Redes confiables</a:t>
                      </a:r>
                    </a:p>
                  </a:txBody>
                  <a:tcPr marL="60168" marR="60168" marT="0" marB="0"/>
                </a:tc>
                <a:tc>
                  <a:txBody>
                    <a:bodyPr/>
                    <a:lstStyle/>
                    <a:p>
                      <a:pPr marL="0" marR="0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419" sz="1100">
                          <a:effectLst/>
                        </a:rPr>
                        <a:t>Describa los cuatro requisitos básicos de una red confiable.</a:t>
                      </a:r>
                    </a:p>
                  </a:txBody>
                  <a:tcPr marL="60168" marR="60168" marT="0" marB="0"/>
                </a:tc>
                <a:extLst>
                  <a:ext uri="{0D108BD9-81ED-4DB2-BD59-A6C34878D82A}">
                    <a16:rowId xmlns:a16="http://schemas.microsoft.com/office/drawing/2014/main" val="811040832"/>
                  </a:ext>
                </a:extLst>
              </a:tr>
              <a:tr h="406548">
                <a:tc>
                  <a:txBody>
                    <a:bodyPr/>
                    <a:lstStyle/>
                    <a:p>
                      <a:pPr marL="0" marR="0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419" sz="1100">
                          <a:effectLst/>
                        </a:rPr>
                        <a:t>Tendencias de red</a:t>
                      </a:r>
                    </a:p>
                  </a:txBody>
                  <a:tcPr marL="60168" marR="60168" marT="0" marB="0"/>
                </a:tc>
                <a:tc>
                  <a:txBody>
                    <a:bodyPr/>
                    <a:lstStyle/>
                    <a:p>
                      <a:pPr marL="0" marR="0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419" sz="1100">
                          <a:effectLst/>
                        </a:rPr>
                        <a:t>Explique la forma en que las tendencias, como BYOD, la colaboración en línea, la comunicación de video y la computación en la nube, están cambiando el modo en que interactuamos.</a:t>
                      </a:r>
                    </a:p>
                  </a:txBody>
                  <a:tcPr marL="60168" marR="60168" marT="0" marB="0"/>
                </a:tc>
                <a:extLst>
                  <a:ext uri="{0D108BD9-81ED-4DB2-BD59-A6C34878D82A}">
                    <a16:rowId xmlns:a16="http://schemas.microsoft.com/office/drawing/2014/main" val="2031869363"/>
                  </a:ext>
                </a:extLst>
              </a:tr>
              <a:tr h="287720">
                <a:tc>
                  <a:txBody>
                    <a:bodyPr/>
                    <a:lstStyle/>
                    <a:p>
                      <a:pPr marL="0" marR="0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419" sz="1100" dirty="0">
                          <a:effectLst/>
                        </a:rPr>
                        <a:t>Seguridad de redes</a:t>
                      </a:r>
                    </a:p>
                  </a:txBody>
                  <a:tcPr marL="60168" marR="60168" marT="0" marB="0"/>
                </a:tc>
                <a:tc>
                  <a:txBody>
                    <a:bodyPr/>
                    <a:lstStyle/>
                    <a:p>
                      <a:pPr marL="0" marR="0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419" sz="1100">
                          <a:effectLst/>
                        </a:rPr>
                        <a:t>Identificar algunas amenazas y soluciones de seguridad básicas para todas las redes.</a:t>
                      </a:r>
                    </a:p>
                  </a:txBody>
                  <a:tcPr marL="60168" marR="60168" marT="0" marB="0"/>
                </a:tc>
                <a:extLst>
                  <a:ext uri="{0D108BD9-81ED-4DB2-BD59-A6C34878D82A}">
                    <a16:rowId xmlns:a16="http://schemas.microsoft.com/office/drawing/2014/main" val="2746633774"/>
                  </a:ext>
                </a:extLst>
              </a:tr>
              <a:tr h="263724">
                <a:tc>
                  <a:txBody>
                    <a:bodyPr/>
                    <a:lstStyle/>
                    <a:p>
                      <a:pPr marL="0" marR="0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419" sz="1100" dirty="0">
                          <a:effectLst/>
                        </a:rPr>
                        <a:t>El profesional de TI</a:t>
                      </a:r>
                    </a:p>
                  </a:txBody>
                  <a:tcPr marL="60168" marR="60168" marT="0" marB="0"/>
                </a:tc>
                <a:tc>
                  <a:txBody>
                    <a:bodyPr/>
                    <a:lstStyle/>
                    <a:p>
                      <a:pPr marL="0" marR="0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419" sz="1100" dirty="0">
                          <a:effectLst/>
                        </a:rPr>
                        <a:t>Explique las oportunidades de empleo en el campo de las redes.</a:t>
                      </a:r>
                    </a:p>
                  </a:txBody>
                  <a:tcPr marL="60168" marR="60168" marT="0" marB="0"/>
                </a:tc>
                <a:extLst>
                  <a:ext uri="{0D108BD9-81ED-4DB2-BD59-A6C34878D82A}">
                    <a16:rowId xmlns:a16="http://schemas.microsoft.com/office/drawing/2014/main" val="1938905636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3381894665"/>
      </p:ext>
    </p:extLst>
  </p:cSld>
  <p:clrMapOvr>
    <a:masterClrMapping/>
  </p:clrMapOvr>
  <p:transition spd="slow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s-419" sz="1600"/>
              <a:t>Tipos comunes de redes</a:t>
            </a:r>
            <a:br>
              <a:rPr lang="en-US" altLang="en-US" dirty="0"/>
            </a:br>
            <a:r>
              <a:rPr lang="es-419"/>
              <a:t>Intranets y Extranets</a:t>
            </a:r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>
          <a:xfrm>
            <a:off x="4648200" y="1109134"/>
            <a:ext cx="4067783" cy="3019294"/>
          </a:xfrm>
        </p:spPr>
        <p:txBody>
          <a:bodyPr/>
          <a:lstStyle/>
          <a:p>
            <a:pPr marL="0" indent="0" rtl="0">
              <a:buNone/>
            </a:pPr>
            <a:r>
              <a:rPr lang="es-419" sz="1600"/>
              <a:t>Una intranet es una colección privada de LAN y WAN internas de una organización que debe ser accesible solo para los miembros de la organización u otros con autorización.</a:t>
            </a:r>
          </a:p>
          <a:p>
            <a:pPr marL="0" indent="0" rtl="0">
              <a:buNone/>
            </a:pPr>
            <a:r>
              <a:rPr lang="es-419" sz="1600"/>
              <a:t>Una organización puede utilizar una red extranet para proporcionar un acceso seguro a su red por parte de personas que trabajan para otra organización y que necesitan tener acceso a sus datos en su red.</a:t>
            </a:r>
          </a:p>
          <a:p>
            <a:pPr lvl="1"/>
            <a:endParaRPr lang="en-CA" altLang="en-US" dirty="0"/>
          </a:p>
          <a:p>
            <a:pPr lvl="1"/>
            <a:endParaRPr lang="en-CA" altLang="en-US" dirty="0"/>
          </a:p>
          <a:p>
            <a:pPr lvl="1"/>
            <a:endParaRPr lang="en-CA" altLang="en-US" dirty="0"/>
          </a:p>
          <a:p>
            <a:pPr lvl="1"/>
            <a:endParaRPr lang="en-CA" altLang="en-US" dirty="0"/>
          </a:p>
          <a:p>
            <a:pPr lvl="1"/>
            <a:endParaRPr lang="en-CA" alt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10" y="864987"/>
            <a:ext cx="3791190" cy="3763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612065"/>
      </p:ext>
    </p:extLst>
  </p:cSld>
  <p:clrMapOvr>
    <a:masterClrMapping/>
  </p:clrMapOvr>
  <p:transition spd="slow"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6425" y="915409"/>
            <a:ext cx="8231464" cy="1802391"/>
          </a:xfrm>
        </p:spPr>
        <p:txBody>
          <a:bodyPr/>
          <a:lstStyle/>
          <a:p>
            <a:pPr rtl="0"/>
            <a:r>
              <a:rPr lang="es-419" sz="4000">
                <a:solidFill>
                  <a:schemeClr val="accent5">
                    <a:lumMod val="40000"/>
                    <a:lumOff val="60000"/>
                  </a:schemeClr>
                </a:solidFill>
              </a:rPr>
              <a:t>1.5 Conexiones de internet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20016951"/>
      </p:ext>
    </p:extLst>
  </p:cSld>
  <p:clrMapOvr>
    <a:masterClrMapping/>
  </p:clrMapOvr>
  <p:transition spd="slow">
    <p:wip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s-419" sz="1600"/>
              <a:t>Conexiones a Internet</a:t>
            </a:r>
            <a:br>
              <a:rPr lang="en-US" altLang="en-US" dirty="0"/>
            </a:br>
            <a:r>
              <a:rPr lang="es-419"/>
              <a:t>Tecnologías de acceso a Internet</a:t>
            </a:r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>
          <a:xfrm>
            <a:off x="5169846" y="500395"/>
            <a:ext cx="3822971" cy="4266338"/>
          </a:xfrm>
        </p:spPr>
        <p:txBody>
          <a:bodyPr/>
          <a:lstStyle/>
          <a:p>
            <a:pPr marL="0" indent="0" rtl="0">
              <a:buNone/>
            </a:pPr>
            <a:r>
              <a:rPr lang="es-419" sz="1600" dirty="0"/>
              <a:t>Hay muchas formas de conectar usuarios y organizaciones a Internet:</a:t>
            </a:r>
          </a:p>
          <a:p>
            <a:pPr lvl="1" rtl="0"/>
            <a:r>
              <a:rPr lang="es-419" sz="1600" dirty="0"/>
              <a:t>Los servicios más utilizados para los usuarios domésticos y SOHO incluyen </a:t>
            </a:r>
            <a:r>
              <a:rPr lang="es-419" sz="1600" dirty="0" err="1"/>
              <a:t>cablemodem</a:t>
            </a:r>
            <a:r>
              <a:rPr lang="es-419" sz="1600" dirty="0"/>
              <a:t>, ADSL,FTTH redes WAN inalámbricas y servicios móviles.</a:t>
            </a:r>
          </a:p>
          <a:p>
            <a:pPr lvl="1" rtl="0"/>
            <a:r>
              <a:rPr lang="es-419" sz="1600" dirty="0"/>
              <a:t>Organizaciones necesitan conexiones más rápidas para admitir mas y mejores servicios.</a:t>
            </a:r>
          </a:p>
          <a:p>
            <a:pPr lvl="1" rtl="0"/>
            <a:r>
              <a:rPr lang="es-419" sz="1600" dirty="0"/>
              <a:t>Por lo general, los proveedores de servicios (SP) son quienes proporcionan interconexiones de nivel empresarial y pueden incluir DSL empresarial, líneas arrendadas y red Metro Ethernet.</a:t>
            </a:r>
          </a:p>
          <a:p>
            <a:pPr lvl="1"/>
            <a:endParaRPr lang="en-CA" altLang="en-US" dirty="0"/>
          </a:p>
          <a:p>
            <a:pPr lvl="1"/>
            <a:endParaRPr lang="en-CA" altLang="en-US" dirty="0"/>
          </a:p>
          <a:p>
            <a:pPr lvl="1"/>
            <a:endParaRPr lang="en-CA" altLang="en-US" dirty="0"/>
          </a:p>
          <a:p>
            <a:pPr lvl="1"/>
            <a:endParaRPr lang="en-CA" alt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546" y="943684"/>
            <a:ext cx="5067300" cy="286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408560"/>
      </p:ext>
    </p:extLst>
  </p:cSld>
  <p:clrMapOvr>
    <a:masterClrMapping/>
  </p:clrMapOvr>
  <p:transition spd="slow">
    <p:wip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 idx="4294967295"/>
          </p:nvPr>
        </p:nvSpPr>
        <p:spPr>
          <a:xfrm>
            <a:off x="0" y="41275"/>
            <a:ext cx="9144000" cy="757238"/>
          </a:xfrm>
        </p:spPr>
        <p:txBody>
          <a:bodyPr/>
          <a:lstStyle/>
          <a:p>
            <a:pPr rtl="0"/>
            <a:r>
              <a:rPr lang="es-419" sz="1600"/>
              <a:t>Conexiones de Internet</a:t>
            </a:r>
            <a:br>
              <a:rPr lang="en-US" altLang="en-US" dirty="0"/>
            </a:br>
            <a:r>
              <a:rPr lang="es-419"/>
              <a:t>Home and Small Office Conexiones de Internet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7100220"/>
              </p:ext>
            </p:extLst>
          </p:nvPr>
        </p:nvGraphicFramePr>
        <p:xfrm>
          <a:off x="4690378" y="798513"/>
          <a:ext cx="4277319" cy="43226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9704">
                  <a:extLst>
                    <a:ext uri="{9D8B030D-6E8A-4147-A177-3AD203B41FA5}">
                      <a16:colId xmlns:a16="http://schemas.microsoft.com/office/drawing/2014/main" val="4198409785"/>
                    </a:ext>
                  </a:extLst>
                </a:gridCol>
                <a:gridCol w="3117615">
                  <a:extLst>
                    <a:ext uri="{9D8B030D-6E8A-4147-A177-3AD203B41FA5}">
                      <a16:colId xmlns:a16="http://schemas.microsoft.com/office/drawing/2014/main" val="3545066263"/>
                    </a:ext>
                  </a:extLst>
                </a:gridCol>
              </a:tblGrid>
              <a:tr h="480706">
                <a:tc>
                  <a:txBody>
                    <a:bodyPr/>
                    <a:lstStyle/>
                    <a:p>
                      <a:pPr rtl="0"/>
                      <a:r>
                        <a:rPr lang="es-419"/>
                        <a:t>Conexión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/>
                      <a:r>
                        <a:rPr lang="es-419"/>
                        <a:t>Descripción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7048751"/>
                  </a:ext>
                </a:extLst>
              </a:tr>
              <a:tr h="833779">
                <a:tc>
                  <a:txBody>
                    <a:bodyPr/>
                    <a:lstStyle/>
                    <a:p>
                      <a:pPr rtl="0"/>
                      <a:r>
                        <a:rPr lang="es-419"/>
                        <a:t>Cable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419"/>
                        <a:t>Internet de alto ancho de banda, siempre encendido, ofrecido por los proveedores de servicios de televisión por cable.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5962995"/>
                  </a:ext>
                </a:extLst>
              </a:tr>
              <a:tr h="645506">
                <a:tc>
                  <a:txBody>
                    <a:bodyPr/>
                    <a:lstStyle/>
                    <a:p>
                      <a:pPr rtl="0"/>
                      <a:r>
                        <a:rPr lang="es-419"/>
                        <a:t>DSL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419"/>
                        <a:t>Ancho de banda alto, siempre conectado, conexión a Internet que se ejecuta a través de una línea telefónica.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5690024"/>
                  </a:ext>
                </a:extLst>
              </a:tr>
              <a:tr h="575189">
                <a:tc>
                  <a:txBody>
                    <a:bodyPr/>
                    <a:lstStyle/>
                    <a:p>
                      <a:pPr rtl="0"/>
                      <a:r>
                        <a:rPr lang="es-419"/>
                        <a:t>Red celular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419"/>
                        <a:t>utiliza una red de telefonía celular para conectarse a internet.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2465591"/>
                  </a:ext>
                </a:extLst>
              </a:tr>
              <a:tr h="535259">
                <a:tc>
                  <a:txBody>
                    <a:bodyPr/>
                    <a:lstStyle/>
                    <a:p>
                      <a:pPr rtl="0"/>
                      <a:r>
                        <a:rPr lang="es-419"/>
                        <a:t>Satélite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419"/>
                        <a:t>gran beneficio para las zonas rurales sin proveedores de servicios de Internet.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6837403"/>
                  </a:ext>
                </a:extLst>
              </a:tr>
              <a:tr h="645506">
                <a:tc>
                  <a:txBody>
                    <a:bodyPr/>
                    <a:lstStyle/>
                    <a:p>
                      <a:pPr rtl="0"/>
                      <a:r>
                        <a:rPr lang="es-419" dirty="0"/>
                        <a:t>Dial-Up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419" dirty="0"/>
                        <a:t>Opción económica de bajo ancho de banda que utiliza un módem.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6924885"/>
                  </a:ext>
                </a:extLst>
              </a:tr>
            </a:tbl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7" y="798512"/>
            <a:ext cx="4684802" cy="3056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242256"/>
      </p:ext>
    </p:extLst>
  </p:cSld>
  <p:clrMapOvr>
    <a:masterClrMapping/>
  </p:clrMapOvr>
  <p:transition spd="slow">
    <p:wip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>
          <a:xfrm>
            <a:off x="87549" y="41393"/>
            <a:ext cx="8962933" cy="757551"/>
          </a:xfrm>
        </p:spPr>
        <p:txBody>
          <a:bodyPr/>
          <a:lstStyle/>
          <a:p>
            <a:pPr rtl="0"/>
            <a:r>
              <a:rPr lang="es-419" sz="1600"/>
              <a:t>Conexiones de Internet</a:t>
            </a:r>
            <a:br>
              <a:rPr lang="en-US" altLang="en-US" dirty="0"/>
            </a:br>
            <a:r>
              <a:rPr lang="es-419"/>
              <a:t>Negocios Conexiones de Internet</a:t>
            </a:r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>
          <a:xfrm>
            <a:off x="87549" y="804964"/>
            <a:ext cx="4162333" cy="1461943"/>
          </a:xfrm>
        </p:spPr>
        <p:txBody>
          <a:bodyPr/>
          <a:lstStyle/>
          <a:p>
            <a:pPr marL="0" indent="0" rtl="0">
              <a:buNone/>
            </a:pPr>
            <a:r>
              <a:rPr lang="es-419" sz="1600"/>
              <a:t>Las conexiones empresariales corporativas pueden requerir:</a:t>
            </a:r>
          </a:p>
          <a:p>
            <a:pPr lvl="1" rtl="0"/>
            <a:r>
              <a:rPr lang="es-419" sz="1600"/>
              <a:t>Mayor ancho de banda </a:t>
            </a:r>
          </a:p>
          <a:p>
            <a:pPr lvl="1" rtl="0"/>
            <a:r>
              <a:rPr lang="es-419" sz="1600"/>
              <a:t>Conexiones dedicadas</a:t>
            </a:r>
          </a:p>
          <a:p>
            <a:pPr lvl="1" rtl="0"/>
            <a:r>
              <a:rPr lang="es-419" sz="1600"/>
              <a:t>Servicios gestionados 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781" y="2354926"/>
            <a:ext cx="3968101" cy="2457754"/>
          </a:xfrm>
          <a:prstGeom prst="rect">
            <a:avLst/>
          </a:prstGeom>
        </p:spPr>
      </p:pic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1926614"/>
              </p:ext>
            </p:extLst>
          </p:nvPr>
        </p:nvGraphicFramePr>
        <p:xfrm>
          <a:off x="4690378" y="798514"/>
          <a:ext cx="4277319" cy="402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9704">
                  <a:extLst>
                    <a:ext uri="{9D8B030D-6E8A-4147-A177-3AD203B41FA5}">
                      <a16:colId xmlns:a16="http://schemas.microsoft.com/office/drawing/2014/main" val="4198409785"/>
                    </a:ext>
                  </a:extLst>
                </a:gridCol>
                <a:gridCol w="3117615">
                  <a:extLst>
                    <a:ext uri="{9D8B030D-6E8A-4147-A177-3AD203B41FA5}">
                      <a16:colId xmlns:a16="http://schemas.microsoft.com/office/drawing/2014/main" val="3545066263"/>
                    </a:ext>
                  </a:extLst>
                </a:gridCol>
              </a:tblGrid>
              <a:tr h="503117">
                <a:tc>
                  <a:txBody>
                    <a:bodyPr/>
                    <a:lstStyle/>
                    <a:p>
                      <a:pPr rtl="0"/>
                      <a:r>
                        <a:rPr lang="es-419"/>
                        <a:t>Tipo de conexión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/>
                      <a:r>
                        <a:rPr lang="es-419"/>
                        <a:t>Descripción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7048751"/>
                  </a:ext>
                </a:extLst>
              </a:tr>
              <a:tr h="1067301">
                <a:tc>
                  <a:txBody>
                    <a:bodyPr/>
                    <a:lstStyle/>
                    <a:p>
                      <a:pPr rtl="0"/>
                      <a:r>
                        <a:rPr lang="es-419"/>
                        <a:t>Línea dedicada arrendada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419"/>
                        <a:t>Estos son circuitos reservados dentro de la red del proveedor de servicios que conectan oficinas distantes con redes privadas de voz y / o datos.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5962995"/>
                  </a:ext>
                </a:extLst>
              </a:tr>
              <a:tr h="675600">
                <a:tc>
                  <a:txBody>
                    <a:bodyPr/>
                    <a:lstStyle/>
                    <a:p>
                      <a:pPr rtl="0"/>
                      <a:r>
                        <a:rPr lang="es-419"/>
                        <a:t>WAN Ethernet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419"/>
                        <a:t>Esto extiende la tecnología de acceso LAN a la WAN.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5690024"/>
                  </a:ext>
                </a:extLst>
              </a:tr>
              <a:tr h="872650">
                <a:tc>
                  <a:txBody>
                    <a:bodyPr/>
                    <a:lstStyle/>
                    <a:p>
                      <a:pPr rtl="0"/>
                      <a:r>
                        <a:rPr lang="es-419"/>
                        <a:t>DSL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419"/>
                        <a:t>Business DSL está disponible en varios formatos, incluidas las líneas de suscriptor digital simétrico (SDSL).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2465591"/>
                  </a:ext>
                </a:extLst>
              </a:tr>
              <a:tr h="675600">
                <a:tc>
                  <a:txBody>
                    <a:bodyPr/>
                    <a:lstStyle/>
                    <a:p>
                      <a:pPr rtl="0"/>
                      <a:r>
                        <a:rPr lang="es-419"/>
                        <a:t>Satélite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419"/>
                        <a:t>Esto puede proporcionar una conexión cuando una solución cableada no está disponible.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68374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26137725"/>
      </p:ext>
    </p:extLst>
  </p:cSld>
  <p:clrMapOvr>
    <a:masterClrMapping/>
  </p:clrMapOvr>
  <p:transition spd="slow">
    <p:wip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>
          <a:xfrm>
            <a:off x="87549" y="41393"/>
            <a:ext cx="3871387" cy="757551"/>
          </a:xfrm>
        </p:spPr>
        <p:txBody>
          <a:bodyPr/>
          <a:lstStyle/>
          <a:p>
            <a:pPr rtl="0"/>
            <a:r>
              <a:rPr lang="es-419" sz="1600"/>
              <a:t>Conexiones a Internet</a:t>
            </a:r>
            <a:br>
              <a:rPr lang="en-US" altLang="en-US" dirty="0"/>
            </a:br>
            <a:r>
              <a:rPr lang="es-419"/>
              <a:t>La red convergente</a:t>
            </a:r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>
          <a:xfrm>
            <a:off x="87549" y="1069128"/>
            <a:ext cx="3871387" cy="2619624"/>
          </a:xfrm>
        </p:spPr>
        <p:txBody>
          <a:bodyPr/>
          <a:lstStyle/>
          <a:p>
            <a:pPr marL="0" indent="0" rtl="0">
              <a:buNone/>
            </a:pPr>
            <a:r>
              <a:rPr lang="es-419" sz="1600"/>
              <a:t>Antes de las redes convergentes, una organización habría sido cableada por separado para el teléfono, el vídeo y los datos. Cada una de estas redes usaría diferentes tecnologías para transportar la señal. </a:t>
            </a:r>
          </a:p>
          <a:p>
            <a:pPr marL="0" indent="0" rtl="0">
              <a:buNone/>
            </a:pPr>
            <a:r>
              <a:rPr lang="es-419" sz="1600"/>
              <a:t>Cada una de estas tecnologías utilizaría un conjunto diferente de reglas y estándares.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8936" y="798944"/>
            <a:ext cx="4808118" cy="315999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01470487"/>
      </p:ext>
    </p:extLst>
  </p:cSld>
  <p:clrMapOvr>
    <a:masterClrMapping/>
  </p:clrMapOvr>
  <p:transition spd="slow">
    <p:wip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>
          <a:xfrm>
            <a:off x="87549" y="41393"/>
            <a:ext cx="4858077" cy="757551"/>
          </a:xfrm>
        </p:spPr>
        <p:txBody>
          <a:bodyPr/>
          <a:lstStyle/>
          <a:p>
            <a:pPr rtl="0"/>
            <a:r>
              <a:rPr lang="es-419" sz="1600"/>
              <a:t>Conexiones a Internet</a:t>
            </a:r>
            <a:br>
              <a:rPr lang="en-US" altLang="en-US" dirty="0"/>
            </a:br>
            <a:r>
              <a:rPr lang="es-419"/>
              <a:t>La red convergente (cont.) </a:t>
            </a:r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>
          <a:xfrm>
            <a:off x="223066" y="879499"/>
            <a:ext cx="3735870" cy="3082610"/>
          </a:xfrm>
        </p:spPr>
        <p:txBody>
          <a:bodyPr/>
          <a:lstStyle/>
          <a:p>
            <a:pPr marL="0" indent="0" rtl="0">
              <a:buNone/>
            </a:pPr>
            <a:r>
              <a:rPr lang="es-419" sz="1600"/>
              <a:t>Las redes de datos convergentes transportan múltiples servicios en un enlace que incluyen: </a:t>
            </a:r>
          </a:p>
          <a:p>
            <a:pPr lvl="1" rtl="0">
              <a:buFont typeface="Arial" panose="020B0604020202020204" pitchFamily="34" charset="0"/>
              <a:buChar char="•"/>
            </a:pPr>
            <a:r>
              <a:rPr lang="es-419" sz="1600"/>
              <a:t>Datos </a:t>
            </a:r>
          </a:p>
          <a:p>
            <a:pPr lvl="1" rtl="0">
              <a:buFont typeface="Arial" panose="020B0604020202020204" pitchFamily="34" charset="0"/>
              <a:buChar char="•"/>
            </a:pPr>
            <a:r>
              <a:rPr lang="es-419" sz="1600"/>
              <a:t>Voz</a:t>
            </a:r>
          </a:p>
          <a:p>
            <a:pPr lvl="1" rtl="0">
              <a:buFont typeface="Arial" panose="020B0604020202020204" pitchFamily="34" charset="0"/>
              <a:buChar char="•"/>
            </a:pPr>
            <a:r>
              <a:rPr lang="es-419" sz="1600"/>
              <a:t>Video</a:t>
            </a:r>
          </a:p>
          <a:p>
            <a:pPr marL="0" indent="0" rtl="0">
              <a:buNone/>
            </a:pPr>
            <a:r>
              <a:rPr lang="es-419" sz="1600"/>
              <a:t>Las redes convergentes pueden entregar datos, voz y video a través de la misma infraestructura de red. La infraestructura de la red utiliza el mismo conjunto de reglas y normas.</a:t>
            </a:r>
          </a:p>
          <a:p>
            <a:pPr marL="0" indent="0">
              <a:buNone/>
            </a:pPr>
            <a:endParaRPr lang="en-CA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8936" y="876009"/>
            <a:ext cx="4977527" cy="30861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60324304"/>
      </p:ext>
    </p:extLst>
  </p:cSld>
  <p:clrMapOvr>
    <a:masterClrMapping/>
  </p:clrMapOvr>
  <p:transition spd="slow">
    <p:wip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s-419" sz="1600"/>
              <a:t>Conexiones a Internet </a:t>
            </a:r>
            <a:br>
              <a:rPr lang="en-US" dirty="0"/>
            </a:br>
            <a:r>
              <a:rPr lang="es-419"/>
              <a:t>Video - Descargue e instale Packet Tracer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72B4726-4F97-4776-BF36-8887934D7622}"/>
              </a:ext>
            </a:extLst>
          </p:cNvPr>
          <p:cNvSpPr txBox="1"/>
          <p:nvPr/>
        </p:nvSpPr>
        <p:spPr>
          <a:xfrm>
            <a:off x="389467" y="982133"/>
            <a:ext cx="8365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r>
              <a:rPr lang="es-419"/>
              <a:t>Este vídeo mostrará el proceso de descarga e instalación de Packet Tracer.</a:t>
            </a:r>
          </a:p>
        </p:txBody>
      </p:sp>
    </p:spTree>
    <p:extLst>
      <p:ext uri="{BB962C8B-B14F-4D97-AF65-F5344CB8AC3E}">
        <p14:creationId xmlns:p14="http://schemas.microsoft.com/office/powerpoint/2010/main" val="3036343635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" y="15993"/>
            <a:ext cx="9144000" cy="757551"/>
          </a:xfrm>
        </p:spPr>
        <p:txBody>
          <a:bodyPr/>
          <a:lstStyle/>
          <a:p>
            <a:pPr rtl="0"/>
            <a:r>
              <a:rPr lang="es-419" sz="1600"/>
              <a:t>Conexiones a Internet</a:t>
            </a:r>
            <a:br>
              <a:rPr lang="en-US" dirty="0"/>
            </a:br>
            <a:r>
              <a:rPr lang="es-419"/>
              <a:t>Video - Introducción a Cisco Packet Tracer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A69B2E0-30F8-436A-97AA-D48D88BF5E7E}"/>
              </a:ext>
            </a:extLst>
          </p:cNvPr>
          <p:cNvSpPr txBox="1"/>
          <p:nvPr/>
        </p:nvSpPr>
        <p:spPr>
          <a:xfrm>
            <a:off x="228601" y="914400"/>
            <a:ext cx="78316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r>
              <a:rPr lang="es-419"/>
              <a:t>Este video cubrirá lo siguiente: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es-419"/>
              <a:t>Navegar por la interfaz Packet Tracer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es-419"/>
              <a:t>Personalizar la interfaz de trazador de paquetes</a:t>
            </a:r>
          </a:p>
        </p:txBody>
      </p:sp>
    </p:spTree>
    <p:extLst>
      <p:ext uri="{BB962C8B-B14F-4D97-AF65-F5344CB8AC3E}">
        <p14:creationId xmlns:p14="http://schemas.microsoft.com/office/powerpoint/2010/main" val="1779332428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s-419" sz="1600"/>
              <a:t>Conexiones de internet</a:t>
            </a:r>
            <a:br>
              <a:rPr lang="en-US" dirty="0"/>
            </a:br>
            <a:r>
              <a:rPr lang="es-419"/>
              <a:t>Packet Tracer – Representación de red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44065" y="798944"/>
            <a:ext cx="8853286" cy="3428499"/>
          </a:xfrm>
        </p:spPr>
        <p:txBody>
          <a:bodyPr/>
          <a:lstStyle/>
          <a:p>
            <a:pPr marL="0" indent="0" rtl="0">
              <a:buNone/>
            </a:pPr>
            <a:r>
              <a:rPr lang="es-419" sz="1600"/>
              <a:t>En este trazador de paquetes hará lo siguiente: </a:t>
            </a:r>
          </a:p>
          <a:p>
            <a:pPr lvl="1" rtl="0"/>
            <a:r>
              <a:rPr lang="es-419" sz="1600"/>
              <a:t>El modelo de red en esta actividad incluye muchas de las tecnologías que llegará a dominar en sus estudios en CCNA </a:t>
            </a:r>
          </a:p>
          <a:p>
            <a:pPr marL="0" indent="0">
              <a:buNone/>
            </a:pPr>
            <a:endParaRPr lang="en-US" sz="1600" dirty="0"/>
          </a:p>
          <a:p>
            <a:pPr marL="0" indent="0" rtl="0">
              <a:buNone/>
            </a:pPr>
            <a:r>
              <a:rPr lang="es-419" sz="1600"/>
              <a:t> </a:t>
            </a:r>
            <a:r>
              <a:rPr lang="es-419" sz="1600" b="1"/>
              <a:t>Nota</a:t>
            </a:r>
            <a:r>
              <a:rPr lang="es-419" sz="1600"/>
              <a:t>: No es importante que comprenda todo lo que vea y haga en esta actividad. </a:t>
            </a:r>
          </a:p>
        </p:txBody>
      </p:sp>
    </p:spTree>
    <p:extLst>
      <p:ext uri="{BB962C8B-B14F-4D97-AF65-F5344CB8AC3E}">
        <p14:creationId xmlns:p14="http://schemas.microsoft.com/office/powerpoint/2010/main" val="2508136750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6425" y="915409"/>
            <a:ext cx="7598042" cy="1802391"/>
          </a:xfrm>
        </p:spPr>
        <p:txBody>
          <a:bodyPr/>
          <a:lstStyle/>
          <a:p>
            <a:pPr rtl="0"/>
            <a:r>
              <a:rPr lang="es-419">
                <a:solidFill>
                  <a:schemeClr val="accent5">
                    <a:lumMod val="40000"/>
                    <a:lumOff val="60000"/>
                  </a:schemeClr>
                </a:solidFill>
              </a:rPr>
              <a:t>1.1 Las redes afectan nuestras vidas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73099643"/>
      </p:ext>
    </p:extLst>
  </p:cSld>
  <p:clrMapOvr>
    <a:masterClrMapping/>
  </p:clrMapOvr>
  <p:transition spd="slow">
    <p:wip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6425" y="915409"/>
            <a:ext cx="8231464" cy="1802391"/>
          </a:xfrm>
        </p:spPr>
        <p:txBody>
          <a:bodyPr/>
          <a:lstStyle/>
          <a:p>
            <a:pPr rtl="0"/>
            <a:r>
              <a:rPr lang="es-419" sz="4000">
                <a:solidFill>
                  <a:schemeClr val="accent5">
                    <a:lumMod val="40000"/>
                    <a:lumOff val="60000"/>
                  </a:schemeClr>
                </a:solidFill>
              </a:rPr>
              <a:t>1.6 Redes confiables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22653524"/>
      </p:ext>
    </p:extLst>
  </p:cSld>
  <p:clrMapOvr>
    <a:masterClrMapping/>
  </p:clrMapOvr>
  <p:transition spd="slow">
    <p:wip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>
          <a:xfrm>
            <a:off x="87549" y="41393"/>
            <a:ext cx="9144000" cy="757551"/>
          </a:xfrm>
        </p:spPr>
        <p:txBody>
          <a:bodyPr/>
          <a:lstStyle/>
          <a:p>
            <a:pPr rtl="0"/>
            <a:r>
              <a:rPr lang="es-419" sz="1600"/>
              <a:t>Red confiable</a:t>
            </a:r>
            <a:br>
              <a:rPr lang="en-US" altLang="en-US" dirty="0"/>
            </a:br>
            <a:r>
              <a:rPr lang="es-419"/>
              <a:t>Arquitectura de red</a:t>
            </a:r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>
          <a:xfrm>
            <a:off x="4883285" y="414868"/>
            <a:ext cx="4192621" cy="4075490"/>
          </a:xfrm>
        </p:spPr>
        <p:txBody>
          <a:bodyPr/>
          <a:lstStyle/>
          <a:p>
            <a:endParaRPr lang="en-CA" altLang="en-US" dirty="0"/>
          </a:p>
          <a:p>
            <a:pPr marL="0" indent="0" rtl="0">
              <a:buNone/>
            </a:pPr>
            <a:r>
              <a:rPr lang="es-419" sz="1600"/>
              <a:t>La arquitectura de red se refiere a las tecnologías que admiten la infraestructura que mueve los datos a través de la red.</a:t>
            </a:r>
          </a:p>
          <a:p>
            <a:pPr marL="0" indent="0" rtl="0">
              <a:buNone/>
            </a:pPr>
            <a:r>
              <a:rPr lang="es-419" sz="1600"/>
              <a:t>Existen cuatro características básicas que las arquitecturas subyacentes deben abordar para cumplir con las expectativas del usuario:</a:t>
            </a:r>
          </a:p>
          <a:p>
            <a:pPr lvl="1" rtl="0">
              <a:buFont typeface="Arial" panose="020B0604020202020204" pitchFamily="34" charset="0"/>
              <a:buChar char="•"/>
            </a:pPr>
            <a:r>
              <a:rPr lang="es-419" sz="1600"/>
              <a:t>Tolerancia a fallas</a:t>
            </a:r>
          </a:p>
          <a:p>
            <a:pPr lvl="1" rtl="0">
              <a:buFont typeface="Arial" panose="020B0604020202020204" pitchFamily="34" charset="0"/>
              <a:buChar char="•"/>
            </a:pPr>
            <a:r>
              <a:rPr lang="es-419" sz="1600"/>
              <a:t>Escalabilidad</a:t>
            </a:r>
          </a:p>
          <a:p>
            <a:pPr lvl="1" rtl="0">
              <a:buFont typeface="Arial" panose="020B0604020202020204" pitchFamily="34" charset="0"/>
              <a:buChar char="•"/>
            </a:pPr>
            <a:r>
              <a:rPr lang="es-419" sz="1600"/>
              <a:t>Calidad de servicio (QoS)</a:t>
            </a:r>
          </a:p>
          <a:p>
            <a:pPr lvl="1" rtl="0">
              <a:buFont typeface="Arial" panose="020B0604020202020204" pitchFamily="34" charset="0"/>
              <a:buChar char="•"/>
            </a:pPr>
            <a:r>
              <a:rPr lang="es-419" sz="1600"/>
              <a:t>Seguridad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425" y="824344"/>
            <a:ext cx="3772426" cy="3724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450805"/>
      </p:ext>
    </p:extLst>
  </p:cSld>
  <p:clrMapOvr>
    <a:masterClrMapping/>
  </p:clrMapOvr>
  <p:transition spd="slow">
    <p:wip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>
          <a:xfrm>
            <a:off x="87549" y="41393"/>
            <a:ext cx="8875300" cy="657417"/>
          </a:xfrm>
        </p:spPr>
        <p:txBody>
          <a:bodyPr/>
          <a:lstStyle/>
          <a:p>
            <a:pPr rtl="0"/>
            <a:r>
              <a:rPr lang="es-419" sz="1600" dirty="0"/>
              <a:t>Red confiable</a:t>
            </a:r>
            <a:br>
              <a:rPr lang="en-US" altLang="en-US" dirty="0"/>
            </a:br>
            <a:r>
              <a:rPr lang="es-419" dirty="0"/>
              <a:t>Tolerancia a fallas</a:t>
            </a:r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>
          <a:xfrm>
            <a:off x="202765" y="698810"/>
            <a:ext cx="4174502" cy="4013508"/>
          </a:xfrm>
        </p:spPr>
        <p:txBody>
          <a:bodyPr/>
          <a:lstStyle/>
          <a:p>
            <a:pPr marL="0" indent="0" rtl="0">
              <a:buNone/>
            </a:pPr>
            <a:r>
              <a:rPr lang="es-419" sz="1600" dirty="0"/>
              <a:t>Una red con tolerancia a fallas disminuye el impacto de una falla al limitar la cantidad de dispositivos afectados. Para la tolerancia a fallas, se necesitan varias rutas.</a:t>
            </a:r>
          </a:p>
          <a:p>
            <a:pPr marL="0" indent="0" rtl="0">
              <a:buNone/>
            </a:pPr>
            <a:r>
              <a:rPr lang="es-419" sz="1600" dirty="0"/>
              <a:t>Las redes confiables proporcionan redundancia implementando redes de paquetes conmutados:</a:t>
            </a:r>
          </a:p>
          <a:p>
            <a:pPr lvl="1" rtl="0">
              <a:buFont typeface="Arial" panose="020B0604020202020204" pitchFamily="34" charset="0"/>
              <a:buChar char="•"/>
            </a:pPr>
            <a:r>
              <a:rPr lang="es-419" sz="1600" dirty="0"/>
              <a:t>La conmutación por paquetes divide el tráfico en paquetes que se enrutan a través de una red. </a:t>
            </a:r>
          </a:p>
          <a:p>
            <a:pPr lvl="1" rtl="0">
              <a:buFont typeface="Arial" panose="020B0604020202020204" pitchFamily="34" charset="0"/>
              <a:buChar char="•"/>
            </a:pPr>
            <a:r>
              <a:rPr lang="es-419" sz="1600" dirty="0"/>
              <a:t>En teoría, cada paquete puede tomar una ruta diferente hacia el destino.</a:t>
            </a:r>
          </a:p>
          <a:p>
            <a:pPr marL="0" indent="0" rtl="0">
              <a:buNone/>
            </a:pPr>
            <a:r>
              <a:rPr lang="es-419" sz="1600" dirty="0"/>
              <a:t>Esto no es posible con las redes conmutadas por circuitos que establecen circuitos dedicados.</a:t>
            </a:r>
          </a:p>
          <a:p>
            <a:endParaRPr lang="en-CA" alt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8804" y="755961"/>
            <a:ext cx="4769261" cy="3079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907193"/>
      </p:ext>
    </p:extLst>
  </p:cSld>
  <p:clrMapOvr>
    <a:masterClrMapping/>
  </p:clrMapOvr>
  <p:transition spd="slow">
    <p:wip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>
          <a:xfrm>
            <a:off x="87549" y="41393"/>
            <a:ext cx="9144000" cy="757551"/>
          </a:xfrm>
        </p:spPr>
        <p:txBody>
          <a:bodyPr/>
          <a:lstStyle/>
          <a:p>
            <a:pPr rtl="0"/>
            <a:r>
              <a:rPr lang="es-419" sz="1600"/>
              <a:t>Red confiable </a:t>
            </a:r>
            <a:br>
              <a:rPr lang="en-US" altLang="en-US" dirty="0"/>
            </a:br>
            <a:r>
              <a:rPr lang="es-419"/>
              <a:t>Escalabilidad</a:t>
            </a:r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>
          <a:xfrm>
            <a:off x="5432086" y="784034"/>
            <a:ext cx="3529770" cy="3384643"/>
          </a:xfrm>
        </p:spPr>
        <p:txBody>
          <a:bodyPr/>
          <a:lstStyle/>
          <a:p>
            <a:endParaRPr lang="en-CA" altLang="en-US" sz="1800" dirty="0"/>
          </a:p>
          <a:p>
            <a:pPr marL="0" indent="0" rtl="0">
              <a:buNone/>
            </a:pPr>
            <a:r>
              <a:rPr lang="es-419" sz="1800"/>
              <a:t>Una red escalable puede expandirse fácil y rápidamente para admitir nuevos usuarios y nuevas aplicaciones sin afectar el rendimiento de los servicios de los usuarios actuales.</a:t>
            </a:r>
          </a:p>
          <a:p>
            <a:pPr marL="0" indent="0" rtl="0">
              <a:buNone/>
            </a:pPr>
            <a:r>
              <a:rPr lang="es-419" sz="1800"/>
              <a:t>Los diseñadores de redes siguen normas y protocolos aceptados para hacer que las redes sean escalables.</a:t>
            </a:r>
          </a:p>
          <a:p>
            <a:endParaRPr lang="en-CA" alt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50" y="984157"/>
            <a:ext cx="5234470" cy="3639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06789"/>
      </p:ext>
    </p:extLst>
  </p:cSld>
  <p:clrMapOvr>
    <a:masterClrMapping/>
  </p:clrMapOvr>
  <p:transition spd="slow">
    <p:wip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>
          <a:xfrm>
            <a:off x="87549" y="41393"/>
            <a:ext cx="9056451" cy="757551"/>
          </a:xfrm>
        </p:spPr>
        <p:txBody>
          <a:bodyPr/>
          <a:lstStyle/>
          <a:p>
            <a:pPr rtl="0"/>
            <a:r>
              <a:rPr lang="es-419" sz="1600"/>
              <a:t>Red confiable</a:t>
            </a:r>
            <a:br>
              <a:rPr lang="en-US" altLang="en-US" dirty="0"/>
            </a:br>
            <a:r>
              <a:rPr lang="es-419"/>
              <a:t>Calidad de servicio</a:t>
            </a:r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>
          <a:xfrm>
            <a:off x="87549" y="798944"/>
            <a:ext cx="3809042" cy="4147129"/>
          </a:xfrm>
        </p:spPr>
        <p:txBody>
          <a:bodyPr/>
          <a:lstStyle/>
          <a:p>
            <a:pPr marL="0" indent="0" rtl="0">
              <a:buNone/>
            </a:pPr>
            <a:r>
              <a:rPr lang="es-419" dirty="0"/>
              <a:t>Las transmisiones de voz y vídeo demandan mas de la red por los servicios que se proporcionan. </a:t>
            </a:r>
          </a:p>
          <a:p>
            <a:pPr rtl="0">
              <a:buFont typeface="Arial" panose="020B0604020202020204" pitchFamily="34" charset="0"/>
              <a:buChar char="•"/>
            </a:pPr>
            <a:r>
              <a:rPr lang="es-419" dirty="0"/>
              <a:t>La calidad de servicio (</a:t>
            </a:r>
            <a:r>
              <a:rPr lang="es-419" dirty="0" err="1"/>
              <a:t>QoS</a:t>
            </a:r>
            <a:r>
              <a:rPr lang="es-419" dirty="0"/>
              <a:t>) es el principal mecanismo que se utiliza para garantizar la entrega confiable de contenido a todos los usuarios. </a:t>
            </a:r>
          </a:p>
          <a:p>
            <a:pPr rtl="0">
              <a:buFont typeface="Arial" panose="020B0604020202020204" pitchFamily="34" charset="0"/>
              <a:buChar char="•"/>
            </a:pPr>
            <a:r>
              <a:rPr lang="es-419" dirty="0"/>
              <a:t>Con la implementación de una política de </a:t>
            </a:r>
            <a:r>
              <a:rPr lang="es-419" dirty="0" err="1"/>
              <a:t>QoS</a:t>
            </a:r>
            <a:r>
              <a:rPr lang="es-419" dirty="0"/>
              <a:t>, el </a:t>
            </a:r>
            <a:r>
              <a:rPr lang="es-419" dirty="0" err="1"/>
              <a:t>router</a:t>
            </a:r>
            <a:r>
              <a:rPr lang="es-419" dirty="0"/>
              <a:t> puede administrar más fácilmente el flujo del tráfico de voz y de datos.</a:t>
            </a:r>
          </a:p>
          <a:p>
            <a:pPr>
              <a:buFont typeface="Wingdings" panose="05000000000000000000" pitchFamily="2" charset="2"/>
              <a:buChar char="Ø"/>
            </a:pPr>
            <a:endParaRPr lang="en-CA" alt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6591" y="798944"/>
            <a:ext cx="5106266" cy="3909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582864"/>
      </p:ext>
    </p:extLst>
  </p:cSld>
  <p:clrMapOvr>
    <a:masterClrMapping/>
  </p:clrMapOvr>
  <p:transition spd="slow">
    <p:wip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>
          <a:xfrm>
            <a:off x="87549" y="41393"/>
            <a:ext cx="5234470" cy="757551"/>
          </a:xfrm>
        </p:spPr>
        <p:txBody>
          <a:bodyPr/>
          <a:lstStyle/>
          <a:p>
            <a:pPr rtl="0"/>
            <a:r>
              <a:rPr lang="es-419" sz="1600"/>
              <a:t>Red confiable</a:t>
            </a:r>
            <a:br>
              <a:rPr lang="en-US" altLang="en-US" dirty="0"/>
            </a:br>
            <a:r>
              <a:rPr lang="es-419"/>
              <a:t>Seguridad de la red</a:t>
            </a:r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>
          <a:xfrm>
            <a:off x="5164667" y="132511"/>
            <a:ext cx="3687122" cy="4595354"/>
          </a:xfrm>
        </p:spPr>
        <p:txBody>
          <a:bodyPr/>
          <a:lstStyle/>
          <a:p>
            <a:pPr marL="0" indent="0" rtl="0">
              <a:buNone/>
            </a:pPr>
            <a:r>
              <a:rPr lang="es-419" dirty="0"/>
              <a:t>Existen dos tipos principales de seguridad de la red que se deben abordar:  </a:t>
            </a:r>
          </a:p>
          <a:p>
            <a:pPr lvl="1" rtl="0">
              <a:buFont typeface="Arial" panose="020B0604020202020204" pitchFamily="34" charset="0"/>
              <a:buChar char="•"/>
            </a:pPr>
            <a:r>
              <a:rPr lang="es-419" sz="1500" dirty="0"/>
              <a:t>Seguridad de la infraestructura de la red</a:t>
            </a:r>
          </a:p>
          <a:p>
            <a:pPr lvl="1" rtl="0">
              <a:buFont typeface="Arial" panose="020B0604020202020204" pitchFamily="34" charset="0"/>
              <a:buChar char="•"/>
            </a:pPr>
            <a:r>
              <a:rPr lang="es-419" sz="1500" dirty="0"/>
              <a:t>Seguridad de la información</a:t>
            </a:r>
          </a:p>
          <a:p>
            <a:pPr marL="0" indent="0" rtl="0">
              <a:buNone/>
            </a:pPr>
            <a:r>
              <a:rPr lang="es-419" dirty="0"/>
              <a:t>Tres objetivos de seguridad de la red:</a:t>
            </a:r>
          </a:p>
          <a:p>
            <a:pPr lvl="1" rtl="0"/>
            <a:r>
              <a:rPr lang="es-419" dirty="0"/>
              <a:t>Confidencialidad: solo los destinatarios deseados pueden leer los datos</a:t>
            </a:r>
          </a:p>
          <a:p>
            <a:pPr lvl="1" rtl="0"/>
            <a:r>
              <a:rPr lang="es-419" dirty="0"/>
              <a:t>Integridad: garantía de que los datos no se alteraron durante la transmisión</a:t>
            </a:r>
          </a:p>
          <a:p>
            <a:pPr lvl="1" rtl="0"/>
            <a:r>
              <a:rPr lang="es-419" dirty="0"/>
              <a:t>Disponibilidad: garantía del acceso confiable y oportuno a los datos por parte de los usuarios autorizados</a:t>
            </a:r>
          </a:p>
          <a:p>
            <a:endParaRPr lang="en-CA" alt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49" y="988631"/>
            <a:ext cx="4975518" cy="3644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346635"/>
      </p:ext>
    </p:extLst>
  </p:cSld>
  <p:clrMapOvr>
    <a:masterClrMapping/>
  </p:clrMapOvr>
  <p:transition spd="slow">
    <p:wip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6425" y="915409"/>
            <a:ext cx="8231464" cy="1802391"/>
          </a:xfrm>
        </p:spPr>
        <p:txBody>
          <a:bodyPr/>
          <a:lstStyle/>
          <a:p>
            <a:pPr rtl="0"/>
            <a:r>
              <a:rPr lang="es-419" sz="4000">
                <a:solidFill>
                  <a:schemeClr val="accent5">
                    <a:lumMod val="40000"/>
                    <a:lumOff val="60000"/>
                  </a:schemeClr>
                </a:solidFill>
              </a:rPr>
              <a:t>1.7 Tendencias de red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15053183"/>
      </p:ext>
    </p:extLst>
  </p:cSld>
  <p:clrMapOvr>
    <a:masterClrMapping/>
  </p:clrMapOvr>
  <p:transition spd="slow">
    <p:wip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>
          <a:xfrm>
            <a:off x="87549" y="41393"/>
            <a:ext cx="9144000" cy="757551"/>
          </a:xfrm>
        </p:spPr>
        <p:txBody>
          <a:bodyPr/>
          <a:lstStyle/>
          <a:p>
            <a:pPr rtl="0"/>
            <a:r>
              <a:rPr lang="es-419" sz="1600"/>
              <a:t>Tendencias de red</a:t>
            </a:r>
            <a:br>
              <a:rPr lang="en-US" altLang="en-US" dirty="0"/>
            </a:br>
            <a:r>
              <a:rPr lang="es-419"/>
              <a:t>Tendencias recientes</a:t>
            </a:r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>
          <a:xfrm>
            <a:off x="5322019" y="555812"/>
            <a:ext cx="3529770" cy="3810000"/>
          </a:xfrm>
        </p:spPr>
        <p:txBody>
          <a:bodyPr/>
          <a:lstStyle/>
          <a:p>
            <a:endParaRPr lang="en-CA" altLang="en-US" dirty="0"/>
          </a:p>
          <a:p>
            <a:pPr marL="0" indent="0" rtl="0">
              <a:buNone/>
            </a:pPr>
            <a:r>
              <a:rPr lang="es-419" dirty="0"/>
              <a:t>Las redes se deben ajustar y transformar continuamente para poder mantenerse al día con las nuevas tecnologías, dispositivos, y servicios que se lanzan al mercado de manera constante. </a:t>
            </a:r>
          </a:p>
          <a:p>
            <a:pPr marL="0" indent="0" rtl="0">
              <a:buNone/>
            </a:pPr>
            <a:r>
              <a:rPr lang="es-419" dirty="0"/>
              <a:t>Existen muchas nuevas tendencias de red que afectarán a organizaciones y consumidores:</a:t>
            </a:r>
          </a:p>
          <a:p>
            <a:pPr lvl="1" rtl="0">
              <a:buFont typeface="Arial" panose="020B0604020202020204" pitchFamily="34" charset="0"/>
              <a:buChar char="•"/>
            </a:pPr>
            <a:r>
              <a:rPr lang="es-419" dirty="0"/>
              <a:t>Traiga su propio dispositivo (BYOD)</a:t>
            </a:r>
          </a:p>
          <a:p>
            <a:pPr lvl="1" rtl="0">
              <a:buFont typeface="Arial" panose="020B0604020202020204" pitchFamily="34" charset="0"/>
              <a:buChar char="•"/>
            </a:pPr>
            <a:r>
              <a:rPr lang="es-419" dirty="0"/>
              <a:t>Colaboración en línea</a:t>
            </a:r>
          </a:p>
          <a:p>
            <a:pPr lvl="1" rtl="0">
              <a:buFont typeface="Arial" panose="020B0604020202020204" pitchFamily="34" charset="0"/>
              <a:buChar char="•"/>
            </a:pPr>
            <a:r>
              <a:rPr lang="es-419" dirty="0"/>
              <a:t>Comunicaciones de video</a:t>
            </a:r>
          </a:p>
          <a:p>
            <a:pPr lvl="1" rtl="0">
              <a:buFont typeface="Arial" panose="020B0604020202020204" pitchFamily="34" charset="0"/>
              <a:buChar char="•"/>
            </a:pPr>
            <a:r>
              <a:rPr lang="es-419" dirty="0"/>
              <a:t>Computación en la nube</a:t>
            </a:r>
          </a:p>
          <a:p>
            <a:endParaRPr lang="en-CA" altLang="en-US" dirty="0"/>
          </a:p>
          <a:p>
            <a:endParaRPr lang="en-CA" alt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49" y="798944"/>
            <a:ext cx="5172075" cy="3724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437588"/>
      </p:ext>
    </p:extLst>
  </p:cSld>
  <p:clrMapOvr>
    <a:masterClrMapping/>
  </p:clrMapOvr>
  <p:transition spd="slow">
    <p:wip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>
          <a:xfrm>
            <a:off x="87549" y="41393"/>
            <a:ext cx="5234470" cy="757551"/>
          </a:xfrm>
        </p:spPr>
        <p:txBody>
          <a:bodyPr/>
          <a:lstStyle/>
          <a:p>
            <a:pPr rtl="0"/>
            <a:r>
              <a:rPr lang="es-419" sz="1600"/>
              <a:t>Tendencias de red</a:t>
            </a:r>
            <a:br>
              <a:rPr lang="en-US" altLang="en-US" dirty="0"/>
            </a:br>
            <a:r>
              <a:rPr lang="es-419"/>
              <a:t>Trae tu propio dispositivo</a:t>
            </a:r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>
          <a:xfrm>
            <a:off x="5322019" y="274320"/>
            <a:ext cx="3529770" cy="4315609"/>
          </a:xfrm>
        </p:spPr>
        <p:txBody>
          <a:bodyPr/>
          <a:lstStyle/>
          <a:p>
            <a:pPr marL="0" indent="0" rtl="0">
              <a:buNone/>
            </a:pPr>
            <a:r>
              <a:rPr lang="es-419"/>
              <a:t>Trae tu propio dispositivo (BYOD) permite a los usuarios usar sus propios dispositivos, dándoles más oportunidades y una mayor flexibilidad. </a:t>
            </a:r>
          </a:p>
          <a:p>
            <a:pPr marL="0" indent="0" rtl="0">
              <a:buNone/>
            </a:pPr>
            <a:r>
              <a:rPr lang="es-419"/>
              <a:t>BYOD permite a los usuarios finales tener la libertad de utilizar herramientas personales para comunicarse y acceder a información mediante los siguientes dispositivos:</a:t>
            </a:r>
          </a:p>
          <a:p>
            <a:pPr lvl="1" rtl="0"/>
            <a:r>
              <a:rPr lang="es-419"/>
              <a:t>Computadoras portátiles</a:t>
            </a:r>
          </a:p>
          <a:p>
            <a:pPr lvl="1" rtl="0"/>
            <a:r>
              <a:rPr lang="es-419"/>
              <a:t>Netbooks</a:t>
            </a:r>
          </a:p>
          <a:p>
            <a:pPr lvl="1" rtl="0"/>
            <a:r>
              <a:rPr lang="es-419"/>
              <a:t>Tablets</a:t>
            </a:r>
          </a:p>
          <a:p>
            <a:pPr lvl="1" rtl="0"/>
            <a:r>
              <a:rPr lang="es-419"/>
              <a:t>Smartphones</a:t>
            </a:r>
          </a:p>
          <a:p>
            <a:pPr lvl="1" rtl="0"/>
            <a:r>
              <a:rPr lang="es-419"/>
              <a:t>Lectores de libros electrónicos</a:t>
            </a:r>
          </a:p>
          <a:p>
            <a:pPr marL="0" indent="0" rtl="0">
              <a:buNone/>
            </a:pPr>
            <a:r>
              <a:rPr lang="es-419"/>
              <a:t>BYOD significa que se puede usar cualquier dispositivo, de cualquier persona, en cualquier lugar.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094" y="894229"/>
            <a:ext cx="5114925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950304"/>
      </p:ext>
    </p:extLst>
  </p:cSld>
  <p:clrMapOvr>
    <a:masterClrMapping/>
  </p:clrMapOvr>
  <p:transition spd="slow">
    <p:wip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>
          <a:xfrm>
            <a:off x="87549" y="41393"/>
            <a:ext cx="4617313" cy="757551"/>
          </a:xfrm>
        </p:spPr>
        <p:txBody>
          <a:bodyPr/>
          <a:lstStyle/>
          <a:p>
            <a:pPr rtl="0"/>
            <a:r>
              <a:rPr lang="es-419" sz="1600"/>
              <a:t>Tendencias de red</a:t>
            </a:r>
            <a:br>
              <a:rPr lang="en-US" altLang="en-US" dirty="0"/>
            </a:br>
            <a:r>
              <a:rPr lang="es-419"/>
              <a:t>Colaboración en línea</a:t>
            </a:r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>
          <a:xfrm>
            <a:off x="5339608" y="420168"/>
            <a:ext cx="3529770" cy="3754495"/>
          </a:xfrm>
        </p:spPr>
        <p:txBody>
          <a:bodyPr/>
          <a:lstStyle/>
          <a:p>
            <a:pPr rtl="0"/>
            <a:r>
              <a:rPr lang="es-419" dirty="0"/>
              <a:t>Colaborar y trabajar con otros a través de la red en proyectos conjuntos.</a:t>
            </a:r>
          </a:p>
          <a:p>
            <a:pPr rtl="0"/>
            <a:r>
              <a:rPr lang="es-419" dirty="0"/>
              <a:t>Las herramientas de colaboración, incluido Cisco WebEx, brindan a los usuarios una forma de conectarse e interactuar instantáneamente.</a:t>
            </a:r>
          </a:p>
          <a:p>
            <a:pPr rtl="0"/>
            <a:r>
              <a:rPr lang="es-419" dirty="0"/>
              <a:t>La colaboración es una prioridad muy alta para las empresas y en la educación.</a:t>
            </a:r>
          </a:p>
          <a:p>
            <a:pPr rtl="0"/>
            <a:r>
              <a:rPr lang="es-419" dirty="0"/>
              <a:t>Cisco </a:t>
            </a:r>
            <a:r>
              <a:rPr lang="es-419" dirty="0" err="1"/>
              <a:t>Webex</a:t>
            </a:r>
            <a:r>
              <a:rPr lang="es-419" dirty="0"/>
              <a:t> </a:t>
            </a:r>
            <a:r>
              <a:rPr lang="es-419" dirty="0" err="1"/>
              <a:t>Teams</a:t>
            </a:r>
            <a:r>
              <a:rPr lang="es-419" dirty="0"/>
              <a:t> es una herramienta de colaboración multifuncional.</a:t>
            </a:r>
          </a:p>
          <a:p>
            <a:pPr lvl="1" rtl="0">
              <a:buFont typeface="Arial" panose="020B0604020202020204" pitchFamily="34" charset="0"/>
              <a:buChar char="•"/>
            </a:pPr>
            <a:r>
              <a:rPr lang="es-419" dirty="0"/>
              <a:t>Enviar mensajes instantáneos </a:t>
            </a:r>
          </a:p>
          <a:p>
            <a:pPr lvl="1" rtl="0">
              <a:buFont typeface="Arial" panose="020B0604020202020204" pitchFamily="34" charset="0"/>
              <a:buChar char="•"/>
            </a:pPr>
            <a:r>
              <a:rPr lang="es-419" dirty="0"/>
              <a:t>Publicar imágenes</a:t>
            </a:r>
          </a:p>
          <a:p>
            <a:pPr lvl="1" rtl="0">
              <a:buFont typeface="Arial" panose="020B0604020202020204" pitchFamily="34" charset="0"/>
              <a:buChar char="•"/>
            </a:pPr>
            <a:r>
              <a:rPr lang="es-419" dirty="0"/>
              <a:t>Publicar vídeos y enlaces</a:t>
            </a:r>
          </a:p>
          <a:p>
            <a:endParaRPr lang="en-CA" alt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622" y="1202201"/>
            <a:ext cx="4835762" cy="2719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195484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44065" y="798944"/>
            <a:ext cx="8853286" cy="1470123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 rtl="0">
              <a:buNone/>
            </a:pPr>
            <a:r>
              <a:rPr lang="es-419" sz="1800" dirty="0"/>
              <a:t>La comunicación es casi tan importante para nosotros como el aire, el agua, los alimentos y un lugar para vivir. En el mundo actual, estamos conectados como nunca antes gracias al uso de redes.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A7E249FF-01FC-487E-B05D-F7C27AD56C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065" y="63366"/>
            <a:ext cx="8999935" cy="757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lang="en-US" sz="2400" kern="1200">
                <a:solidFill>
                  <a:schemeClr val="accent4"/>
                </a:solidFill>
                <a:latin typeface="+mj-lt"/>
                <a:ea typeface="ＭＳ Ｐゴシック" charset="0"/>
                <a:cs typeface="CiscoSans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  <a:cs typeface="CiscoSans" pitchFamily="34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  <a:cs typeface="CiscoSans" pitchFamily="34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  <a:cs typeface="CiscoSans" pitchFamily="34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  <a:cs typeface="CiscoSans" pitchFamily="34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pPr rtl="0"/>
            <a:r>
              <a:rPr lang="es-419" sz="1600" dirty="0"/>
              <a:t>Las redes en la actualidad</a:t>
            </a:r>
            <a:br>
              <a:rPr lang="en-US" altLang="en-US" dirty="0"/>
            </a:br>
            <a:r>
              <a:rPr lang="en-US" altLang="en-US" dirty="0"/>
              <a:t>Las </a:t>
            </a:r>
            <a:r>
              <a:rPr lang="es-419" altLang="en-US" dirty="0"/>
              <a:t>r</a:t>
            </a:r>
            <a:r>
              <a:rPr lang="es-419" dirty="0"/>
              <a:t>edes nos conectan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42478232"/>
      </p:ext>
    </p:extLst>
  </p:cSld>
  <p:clrMapOvr>
    <a:masterClrMapping/>
  </p:clrMapOvr>
  <p:transition spd="slow">
    <p:wip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>
          <a:xfrm>
            <a:off x="87549" y="41393"/>
            <a:ext cx="9056451" cy="757551"/>
          </a:xfrm>
        </p:spPr>
        <p:txBody>
          <a:bodyPr/>
          <a:lstStyle/>
          <a:p>
            <a:pPr rtl="0"/>
            <a:r>
              <a:rPr lang="es-419" sz="1600"/>
              <a:t>Tendencias de red</a:t>
            </a:r>
            <a:br>
              <a:rPr lang="en-US" altLang="en-US" dirty="0"/>
            </a:br>
            <a:r>
              <a:rPr lang="es-419"/>
              <a:t>Comunicación por video</a:t>
            </a:r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>
          <a:xfrm>
            <a:off x="313268" y="802758"/>
            <a:ext cx="7929584" cy="2482309"/>
          </a:xfrm>
        </p:spPr>
        <p:txBody>
          <a:bodyPr/>
          <a:lstStyle/>
          <a:p>
            <a:pPr rtl="0">
              <a:buFont typeface="Arial" panose="020B0604020202020204" pitchFamily="34" charset="0"/>
              <a:buChar char="•"/>
            </a:pPr>
            <a:r>
              <a:rPr lang="es-419" sz="1800" dirty="0"/>
              <a:t>Las videollamadas se realizan a cualquier persona, independientemente de dónde se encuentren.</a:t>
            </a:r>
          </a:p>
          <a:p>
            <a:pPr rtl="0">
              <a:buFont typeface="Arial" panose="020B0604020202020204" pitchFamily="34" charset="0"/>
              <a:buChar char="•"/>
            </a:pPr>
            <a:r>
              <a:rPr lang="es-419" sz="1800" dirty="0"/>
              <a:t>La videoconferencia es una herramienta poderosa para comunicarse con otros.</a:t>
            </a:r>
          </a:p>
          <a:p>
            <a:pPr rtl="0">
              <a:buFont typeface="Arial" panose="020B0604020202020204" pitchFamily="34" charset="0"/>
              <a:buChar char="•"/>
            </a:pPr>
            <a:r>
              <a:rPr lang="es-419" sz="1800" dirty="0"/>
              <a:t>El vídeo se está convirtiendo en un requisito crítico para una colaboración eficaz.</a:t>
            </a:r>
          </a:p>
          <a:p>
            <a:pPr rtl="0">
              <a:buFont typeface="Arial" panose="020B0604020202020204" pitchFamily="34" charset="0"/>
              <a:buChar char="•"/>
            </a:pPr>
            <a:r>
              <a:rPr lang="es-419" sz="1800" dirty="0"/>
              <a:t>Cisco </a:t>
            </a:r>
            <a:r>
              <a:rPr lang="es-419" sz="1800" dirty="0" err="1"/>
              <a:t>TelePresence</a:t>
            </a:r>
            <a:r>
              <a:rPr lang="es-419" sz="1800" dirty="0"/>
              <a:t> permite trabajar con todos, en todas partes</a:t>
            </a:r>
            <a:r>
              <a:rPr lang="es-419" dirty="0"/>
              <a:t>. </a:t>
            </a:r>
            <a:r>
              <a:rPr lang="es-419" sz="1800" dirty="0"/>
              <a:t> </a:t>
            </a:r>
          </a:p>
          <a:p>
            <a:pPr marL="0" indent="0">
              <a:buNone/>
            </a:pPr>
            <a:endParaRPr lang="en-CA" altLang="en-US" dirty="0"/>
          </a:p>
        </p:txBody>
      </p:sp>
    </p:spTree>
    <p:extLst>
      <p:ext uri="{BB962C8B-B14F-4D97-AF65-F5344CB8AC3E}">
        <p14:creationId xmlns:p14="http://schemas.microsoft.com/office/powerpoint/2010/main" val="2197293219"/>
      </p:ext>
    </p:extLst>
  </p:cSld>
  <p:clrMapOvr>
    <a:masterClrMapping/>
  </p:clrMapOvr>
  <p:transition spd="slow">
    <p:wip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>
          <a:xfrm>
            <a:off x="87549" y="41393"/>
            <a:ext cx="5082966" cy="990238"/>
          </a:xfrm>
        </p:spPr>
        <p:txBody>
          <a:bodyPr/>
          <a:lstStyle/>
          <a:p>
            <a:pPr rtl="0"/>
            <a:r>
              <a:rPr lang="es-419" sz="1600"/>
              <a:t>Tendencias de red</a:t>
            </a:r>
            <a:br>
              <a:rPr lang="en-US" altLang="en-US" dirty="0"/>
            </a:br>
            <a:r>
              <a:rPr lang="es-419"/>
              <a:t>Computación en la nube</a:t>
            </a:r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>
          <a:xfrm>
            <a:off x="87549" y="1031631"/>
            <a:ext cx="8861997" cy="3224328"/>
          </a:xfrm>
        </p:spPr>
        <p:txBody>
          <a:bodyPr/>
          <a:lstStyle/>
          <a:p>
            <a:pPr marL="0" indent="0" rtl="0">
              <a:buNone/>
            </a:pPr>
            <a:r>
              <a:rPr lang="es-419" dirty="0"/>
              <a:t>La computación en la nube nos permite almacenar archivos personales o respaldar nuestros datos en servidores a través de Internet. </a:t>
            </a:r>
          </a:p>
          <a:p>
            <a:pPr lvl="1" rtl="0"/>
            <a:r>
              <a:rPr lang="es-419" dirty="0"/>
              <a:t>También se puede acceder a las aplicaciones mediante la nube.</a:t>
            </a:r>
          </a:p>
          <a:p>
            <a:pPr lvl="1" rtl="0"/>
            <a:r>
              <a:rPr lang="es-419" dirty="0"/>
              <a:t>Permite a las empresas entregar servicios/información a cualquier dispositivo en cualquier parte del mundo.</a:t>
            </a:r>
          </a:p>
          <a:p>
            <a:pPr marL="0" indent="0">
              <a:buNone/>
            </a:pPr>
            <a:endParaRPr lang="en-CA" altLang="en-US" dirty="0"/>
          </a:p>
          <a:p>
            <a:pPr marL="0" indent="0" rtl="0">
              <a:buNone/>
            </a:pPr>
            <a:r>
              <a:rPr lang="es-419" dirty="0"/>
              <a:t>La computación en la nube es posible gracias a los centros de datos. </a:t>
            </a:r>
          </a:p>
          <a:p>
            <a:pPr lvl="1" rtl="0"/>
            <a:r>
              <a:rPr lang="es-419" dirty="0"/>
              <a:t>Las empresas más pequeñas que no pueden costear sus propios centros de datos, arriendan servicios de servidores y almacenamiento de organizaciones con centro de datos más grandes en la nube.</a:t>
            </a:r>
          </a:p>
          <a:p>
            <a:pPr marL="0" indent="0">
              <a:buNone/>
            </a:pPr>
            <a:endParaRPr lang="en-CA" altLang="en-US" dirty="0"/>
          </a:p>
        </p:txBody>
      </p:sp>
    </p:spTree>
    <p:extLst>
      <p:ext uri="{BB962C8B-B14F-4D97-AF65-F5344CB8AC3E}">
        <p14:creationId xmlns:p14="http://schemas.microsoft.com/office/powerpoint/2010/main" val="741150266"/>
      </p:ext>
    </p:extLst>
  </p:cSld>
  <p:clrMapOvr>
    <a:masterClrMapping/>
  </p:clrMapOvr>
  <p:transition spd="slow">
    <p:wip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>
          <a:xfrm>
            <a:off x="87549" y="41393"/>
            <a:ext cx="4753023" cy="1032033"/>
          </a:xfrm>
        </p:spPr>
        <p:txBody>
          <a:bodyPr/>
          <a:lstStyle/>
          <a:p>
            <a:pPr rtl="0"/>
            <a:r>
              <a:rPr lang="es-419" sz="1600"/>
              <a:t>Tendencias de red</a:t>
            </a:r>
            <a:br>
              <a:rPr lang="en-US" altLang="en-US" dirty="0"/>
            </a:br>
            <a:r>
              <a:rPr lang="es-419"/>
              <a:t>Computación en la nube (Cont.)</a:t>
            </a:r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>
          <a:xfrm>
            <a:off x="146593" y="883419"/>
            <a:ext cx="8850813" cy="3616339"/>
          </a:xfrm>
        </p:spPr>
        <p:txBody>
          <a:bodyPr/>
          <a:lstStyle/>
          <a:p>
            <a:pPr marL="0" indent="0" rtl="0">
              <a:buNone/>
            </a:pPr>
            <a:r>
              <a:rPr lang="es-419" dirty="0"/>
              <a:t>Cuatro tipos de nubes:</a:t>
            </a:r>
          </a:p>
          <a:p>
            <a:pPr lvl="1" rtl="0">
              <a:buFont typeface="Arial" panose="020B0604020202020204" pitchFamily="34" charset="0"/>
              <a:buChar char="•"/>
            </a:pPr>
            <a:r>
              <a:rPr lang="es-419" sz="1600" dirty="0"/>
              <a:t>Nubes públicas: Disponible para el público en general a través de un modelo de pago por uso o de forma gratuita.</a:t>
            </a:r>
          </a:p>
          <a:p>
            <a:pPr lvl="1" rtl="0">
              <a:buFont typeface="Arial" panose="020B0604020202020204" pitchFamily="34" charset="0"/>
              <a:buChar char="•"/>
            </a:pPr>
            <a:r>
              <a:rPr lang="es-419" sz="1600" dirty="0"/>
              <a:t>Nubes privadas: Destinado a una organización o entidad específica como el gobierno.</a:t>
            </a:r>
          </a:p>
          <a:p>
            <a:pPr lvl="1" rtl="0">
              <a:buFont typeface="Arial" panose="020B0604020202020204" pitchFamily="34" charset="0"/>
              <a:buChar char="•"/>
            </a:pPr>
            <a:r>
              <a:rPr lang="es-419" sz="1600" dirty="0"/>
              <a:t>Nubes híbridas: Están compuestas por dos o más tipos de nubes; por ejemplo, mitad personalizada y mitad pública. </a:t>
            </a:r>
          </a:p>
          <a:p>
            <a:pPr lvl="1" rtl="0">
              <a:buFont typeface="Arial" panose="020B0604020202020204" pitchFamily="34" charset="0"/>
              <a:buChar char="•"/>
            </a:pPr>
            <a:r>
              <a:rPr lang="es-419" sz="1600" dirty="0"/>
              <a:t>Nubes personalizadas</a:t>
            </a:r>
          </a:p>
          <a:p>
            <a:pPr lvl="2" rtl="0">
              <a:buFont typeface="Arial" panose="020B0604020202020204" pitchFamily="34" charset="0"/>
              <a:buChar char="•"/>
            </a:pPr>
            <a:r>
              <a:rPr lang="es-419" sz="1600" dirty="0"/>
              <a:t>Creado para satisfacer las necesidades de una industria específica, como la atención médica o los medios de comunicación. </a:t>
            </a:r>
          </a:p>
          <a:p>
            <a:pPr lvl="2" rtl="0">
              <a:buFont typeface="Arial" panose="020B0604020202020204" pitchFamily="34" charset="0"/>
              <a:buChar char="•"/>
            </a:pPr>
            <a:r>
              <a:rPr lang="es-419" sz="1600" dirty="0"/>
              <a:t>Puede ser privado o público.</a:t>
            </a:r>
          </a:p>
          <a:p>
            <a:pPr marL="261937" lvl="2" indent="0">
              <a:buNone/>
            </a:pPr>
            <a:endParaRPr lang="en-CA" altLang="en-US" dirty="0"/>
          </a:p>
          <a:p>
            <a:pPr lvl="1"/>
            <a:endParaRPr lang="en-CA" altLang="en-US" dirty="0"/>
          </a:p>
          <a:p>
            <a:pPr lvl="1"/>
            <a:endParaRPr lang="en-CA" altLang="en-US" dirty="0"/>
          </a:p>
        </p:txBody>
      </p:sp>
    </p:spTree>
    <p:extLst>
      <p:ext uri="{BB962C8B-B14F-4D97-AF65-F5344CB8AC3E}">
        <p14:creationId xmlns:p14="http://schemas.microsoft.com/office/powerpoint/2010/main" val="2020466046"/>
      </p:ext>
    </p:extLst>
  </p:cSld>
  <p:clrMapOvr>
    <a:masterClrMapping/>
  </p:clrMapOvr>
  <p:transition spd="slow">
    <p:wip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>
          <a:xfrm>
            <a:off x="87549" y="41393"/>
            <a:ext cx="9144000" cy="757551"/>
          </a:xfrm>
        </p:spPr>
        <p:txBody>
          <a:bodyPr/>
          <a:lstStyle/>
          <a:p>
            <a:pPr rtl="0"/>
            <a:r>
              <a:rPr lang="es-419" sz="1600"/>
              <a:t>Tendencias de red</a:t>
            </a:r>
            <a:br>
              <a:rPr lang="en-US" altLang="en-US" dirty="0"/>
            </a:br>
            <a:r>
              <a:rPr lang="es-419"/>
              <a:t>Tendencias tecnológicas en el hogar</a:t>
            </a:r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>
          <a:xfrm>
            <a:off x="4974991" y="435341"/>
            <a:ext cx="3720351" cy="3240267"/>
          </a:xfrm>
        </p:spPr>
        <p:txBody>
          <a:bodyPr/>
          <a:lstStyle/>
          <a:p>
            <a:pPr lvl="1" rtl="0">
              <a:buFont typeface="Arial" panose="020B0604020202020204" pitchFamily="34" charset="0"/>
              <a:buChar char="•"/>
            </a:pPr>
            <a:r>
              <a:rPr lang="es-419" sz="1600" dirty="0"/>
              <a:t>La tecnología del hogar inteligente es una tendencia en alza que permite que la tecnología se integre a los dispositivos que se utilizan a diario, lo que permite que se interconecten con otros dispositivos.</a:t>
            </a:r>
          </a:p>
          <a:p>
            <a:pPr lvl="1" rtl="0">
              <a:buFont typeface="Arial" panose="020B0604020202020204" pitchFamily="34" charset="0"/>
              <a:buChar char="•"/>
            </a:pPr>
            <a:r>
              <a:rPr lang="es-419" sz="1600" dirty="0"/>
              <a:t>Los hornos podrían reconocer cuándo cocinar una comida para usted mediante la comunicación con su calendario para saber la hora en la que tiene programado regresar a casa.</a:t>
            </a:r>
          </a:p>
          <a:p>
            <a:pPr lvl="1" rtl="0">
              <a:buFont typeface="Arial" panose="020B0604020202020204" pitchFamily="34" charset="0"/>
              <a:buChar char="•"/>
            </a:pPr>
            <a:r>
              <a:rPr lang="es-419" sz="1600" dirty="0"/>
              <a:t>La tecnología de hogar inteligente se está desarrollando actualmente para todas las habitaciones dentro de una casa.</a:t>
            </a:r>
          </a:p>
          <a:p>
            <a:pPr lvl="1"/>
            <a:endParaRPr lang="en-CA" altLang="en-US" dirty="0"/>
          </a:p>
          <a:p>
            <a:pPr lvl="1"/>
            <a:endParaRPr lang="en-CA" alt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49" y="798945"/>
            <a:ext cx="4796178" cy="3852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330622"/>
      </p:ext>
    </p:extLst>
  </p:cSld>
  <p:clrMapOvr>
    <a:masterClrMapping/>
  </p:clrMapOvr>
  <p:transition spd="slow">
    <p:wip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>
          <a:xfrm>
            <a:off x="87549" y="41393"/>
            <a:ext cx="9144000" cy="757551"/>
          </a:xfrm>
        </p:spPr>
        <p:txBody>
          <a:bodyPr/>
          <a:lstStyle/>
          <a:p>
            <a:pPr rtl="0"/>
            <a:r>
              <a:rPr lang="es-419" sz="1600"/>
              <a:t>Tendencias de red</a:t>
            </a:r>
            <a:br>
              <a:rPr lang="en-US" altLang="en-US" dirty="0"/>
            </a:br>
            <a:r>
              <a:rPr lang="es-419"/>
              <a:t>Redes de línea eléctrica</a:t>
            </a:r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>
          <a:xfrm>
            <a:off x="5442012" y="130779"/>
            <a:ext cx="3307538" cy="3524481"/>
          </a:xfrm>
        </p:spPr>
        <p:txBody>
          <a:bodyPr/>
          <a:lstStyle/>
          <a:p>
            <a:pPr lvl="1" rtl="0"/>
            <a:r>
              <a:rPr lang="es-419" sz="1600" dirty="0"/>
              <a:t>Las redes por línea eléctrica pueden permitir que los dispositivos se conecten a una red LAN donde los cables de la red de datos o las comunicaciones inalámbricas no son una opción viable.</a:t>
            </a:r>
          </a:p>
          <a:p>
            <a:pPr lvl="1" rtl="0"/>
            <a:r>
              <a:rPr lang="es-419" sz="1600" dirty="0"/>
              <a:t>Con un adaptador estándar de línea eléctrica, los dispositivos pueden conectarse a la red LAN donde haya un tomacorriente mediante el envío de datos en determinadas frecuencias.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49" y="798944"/>
            <a:ext cx="5354463" cy="2844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060623"/>
      </p:ext>
    </p:extLst>
  </p:cSld>
  <p:clrMapOvr>
    <a:masterClrMapping/>
  </p:clrMapOvr>
  <p:transition spd="slow">
    <p:wip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>
          <a:xfrm>
            <a:off x="87549" y="41393"/>
            <a:ext cx="4875536" cy="757551"/>
          </a:xfrm>
        </p:spPr>
        <p:txBody>
          <a:bodyPr/>
          <a:lstStyle/>
          <a:p>
            <a:pPr rtl="0"/>
            <a:r>
              <a:rPr lang="es-419" sz="1600"/>
              <a:t>Tendencias de red</a:t>
            </a:r>
            <a:br>
              <a:rPr lang="en-US" altLang="en-US" dirty="0"/>
            </a:br>
            <a:r>
              <a:rPr lang="es-419"/>
              <a:t>Banda ancha inalámbrica</a:t>
            </a:r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>
          <a:xfrm>
            <a:off x="5227352" y="798944"/>
            <a:ext cx="3673429" cy="3528980"/>
          </a:xfrm>
        </p:spPr>
        <p:txBody>
          <a:bodyPr/>
          <a:lstStyle/>
          <a:p>
            <a:pPr marL="142875" lvl="1" indent="0" rtl="0">
              <a:buNone/>
            </a:pPr>
            <a:r>
              <a:rPr lang="es-419"/>
              <a:t>Además de DSL y cable, la conexión inalámbrica es otra opción utilizada para conectar hogares y pequeñas empresas a Internet. </a:t>
            </a:r>
          </a:p>
          <a:p>
            <a:pPr lvl="2" rtl="0">
              <a:buFont typeface="Arial" panose="020B0604020202020204" pitchFamily="34" charset="0"/>
              <a:buChar char="•"/>
            </a:pPr>
            <a:r>
              <a:rPr lang="es-419"/>
              <a:t>El proveedor de servicios de Internet inalámbrico (WISP), que se encuentra con mayor frecuencia en entornos rurales, es un ISP que conecta a los suscriptores a zonas activas o puntos de acceso designados. </a:t>
            </a:r>
          </a:p>
          <a:p>
            <a:pPr lvl="2" rtl="0">
              <a:buFont typeface="Arial" panose="020B0604020202020204" pitchFamily="34" charset="0"/>
              <a:buChar char="•"/>
            </a:pPr>
            <a:r>
              <a:rPr lang="es-419"/>
              <a:t>La banda ancha inalámbrica es otra solución para el hogar y las pequeñas empresas.</a:t>
            </a:r>
          </a:p>
          <a:p>
            <a:pPr lvl="3" rtl="0">
              <a:buFont typeface="Arial" panose="020B0604020202020204" pitchFamily="34" charset="0"/>
              <a:buChar char="•"/>
            </a:pPr>
            <a:r>
              <a:rPr lang="es-419"/>
              <a:t>Utiliza la misma tecnología de red celular que utiliza un Smartphone.</a:t>
            </a:r>
          </a:p>
          <a:p>
            <a:pPr lvl="3" rtl="0">
              <a:buFont typeface="Arial" panose="020B0604020202020204" pitchFamily="34" charset="0"/>
              <a:buChar char="•"/>
            </a:pPr>
            <a:r>
              <a:rPr lang="es-419"/>
              <a:t>Se instala una antena fuera del hogar, que proporciona conectividad inalámbrica o por cable a los dispositivos en el hogar.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585" y="798944"/>
            <a:ext cx="4762500" cy="356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611454"/>
      </p:ext>
    </p:extLst>
  </p:cSld>
  <p:clrMapOvr>
    <a:masterClrMapping/>
  </p:clrMapOvr>
  <p:transition spd="slow">
    <p:wip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6425" y="915409"/>
            <a:ext cx="8231464" cy="1802391"/>
          </a:xfrm>
        </p:spPr>
        <p:txBody>
          <a:bodyPr/>
          <a:lstStyle/>
          <a:p>
            <a:pPr rtl="0"/>
            <a:r>
              <a:rPr lang="es-419" sz="4000">
                <a:solidFill>
                  <a:schemeClr val="accent5">
                    <a:lumMod val="40000"/>
                    <a:lumOff val="60000"/>
                  </a:schemeClr>
                </a:solidFill>
              </a:rPr>
              <a:t>1.8 Seguridad de la red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99959220"/>
      </p:ext>
    </p:extLst>
  </p:cSld>
  <p:clrMapOvr>
    <a:masterClrMapping/>
  </p:clrMapOvr>
  <p:transition spd="slow">
    <p:wip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>
          <a:xfrm>
            <a:off x="87549" y="41393"/>
            <a:ext cx="5123043" cy="757551"/>
          </a:xfrm>
        </p:spPr>
        <p:txBody>
          <a:bodyPr/>
          <a:lstStyle/>
          <a:p>
            <a:pPr rtl="0"/>
            <a:r>
              <a:rPr lang="es-419" sz="1600"/>
              <a:t>Seguridad de la red </a:t>
            </a:r>
            <a:br>
              <a:rPr lang="en-US" altLang="en-US" dirty="0"/>
            </a:br>
            <a:r>
              <a:rPr lang="es-419"/>
              <a:t>Amenazas de seguridad</a:t>
            </a:r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>
          <a:xfrm>
            <a:off x="5286792" y="361277"/>
            <a:ext cx="3673429" cy="3811173"/>
          </a:xfrm>
        </p:spPr>
        <p:txBody>
          <a:bodyPr/>
          <a:lstStyle/>
          <a:p>
            <a:pPr lvl="1" rtl="0"/>
            <a:r>
              <a:rPr lang="es-419" sz="1600"/>
              <a:t>La seguridad de la red es una parte fundamental de la red sin importar su tamaño.</a:t>
            </a:r>
          </a:p>
          <a:p>
            <a:pPr lvl="1" rtl="0"/>
            <a:r>
              <a:rPr lang="es-419" sz="1600"/>
              <a:t>La seguridad de la red que se implementa debe tener en cuenta el entorno y proteger los datos, pero, a su vez, debe permitir la calidad de servicio que se espera de la red.</a:t>
            </a:r>
          </a:p>
          <a:p>
            <a:pPr lvl="1" rtl="0"/>
            <a:r>
              <a:rPr lang="es-419" sz="1600"/>
              <a:t>La protección de la red incluye muchos protocolos, tecnologías, dispositivos, herramientas y técnicas para proteger los datos y mitigar amenazas.</a:t>
            </a:r>
          </a:p>
          <a:p>
            <a:pPr lvl="1" rtl="0"/>
            <a:r>
              <a:rPr lang="es-419" sz="1600"/>
              <a:t>Los vectores de amenazas pueden ser externos o internos.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163" y="1322721"/>
            <a:ext cx="4864429" cy="2982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560089"/>
      </p:ext>
    </p:extLst>
  </p:cSld>
  <p:clrMapOvr>
    <a:masterClrMapping/>
  </p:clrMapOvr>
  <p:transition spd="slow">
    <p:wip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>
          <a:xfrm>
            <a:off x="87549" y="41393"/>
            <a:ext cx="5123043" cy="757551"/>
          </a:xfrm>
        </p:spPr>
        <p:txBody>
          <a:bodyPr/>
          <a:lstStyle/>
          <a:p>
            <a:pPr rtl="0"/>
            <a:r>
              <a:rPr lang="es-419" sz="1600"/>
              <a:t>Seguridad de la red</a:t>
            </a:r>
            <a:br>
              <a:rPr lang="en-US" altLang="en-US" dirty="0"/>
            </a:br>
            <a:r>
              <a:rPr lang="es-419"/>
              <a:t>Amenazas de seguridad (Cont.)</a:t>
            </a:r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>
          <a:xfrm>
            <a:off x="5210592" y="277856"/>
            <a:ext cx="3673429" cy="4344944"/>
          </a:xfrm>
        </p:spPr>
        <p:txBody>
          <a:bodyPr/>
          <a:lstStyle/>
          <a:p>
            <a:pPr marL="142875" lvl="1" indent="0" rtl="0">
              <a:buNone/>
            </a:pPr>
            <a:r>
              <a:rPr lang="es-419" sz="1600" dirty="0"/>
              <a:t>Amenazas externas:</a:t>
            </a:r>
          </a:p>
          <a:p>
            <a:pPr lvl="2" rtl="0"/>
            <a:r>
              <a:rPr lang="es-419" sz="1600" dirty="0"/>
              <a:t>Virus, gusanos y caballos de Troya</a:t>
            </a:r>
          </a:p>
          <a:p>
            <a:pPr lvl="2" rtl="0"/>
            <a:r>
              <a:rPr lang="es-419" sz="1600" dirty="0"/>
              <a:t>Spyware y adware</a:t>
            </a:r>
          </a:p>
          <a:p>
            <a:pPr lvl="2" rtl="0"/>
            <a:r>
              <a:rPr lang="es-419" sz="1600" dirty="0"/>
              <a:t>Ataques de día cero</a:t>
            </a:r>
          </a:p>
          <a:p>
            <a:pPr lvl="2" rtl="0"/>
            <a:r>
              <a:rPr lang="es-419" sz="1600" dirty="0"/>
              <a:t>Ataques de actores de amenazas</a:t>
            </a:r>
          </a:p>
          <a:p>
            <a:pPr lvl="2" rtl="0"/>
            <a:r>
              <a:rPr lang="es-419" sz="1600" dirty="0"/>
              <a:t>Ataques por denegación de servicio</a:t>
            </a:r>
          </a:p>
          <a:p>
            <a:pPr lvl="2" rtl="0"/>
            <a:r>
              <a:rPr lang="es-419" sz="1600" dirty="0"/>
              <a:t>Intercepción y robo de datos</a:t>
            </a:r>
          </a:p>
          <a:p>
            <a:pPr lvl="2" rtl="0"/>
            <a:r>
              <a:rPr lang="es-419" sz="1600" dirty="0"/>
              <a:t>Robo de identidad</a:t>
            </a:r>
            <a:endParaRPr lang="en-CA" altLang="en-US" sz="1600" dirty="0"/>
          </a:p>
          <a:p>
            <a:pPr marL="142875" lvl="1" indent="0" rtl="0">
              <a:buNone/>
            </a:pPr>
            <a:r>
              <a:rPr lang="es-419" sz="1600" dirty="0"/>
              <a:t>Amenazas internas:</a:t>
            </a:r>
          </a:p>
          <a:p>
            <a:pPr lvl="2" rtl="0"/>
            <a:r>
              <a:rPr lang="es-419" sz="1600" dirty="0"/>
              <a:t>dispositivos perdidos o robados</a:t>
            </a:r>
          </a:p>
          <a:p>
            <a:pPr lvl="2" rtl="0"/>
            <a:r>
              <a:rPr lang="es-419" sz="1600" dirty="0"/>
              <a:t>uso indebido accidental por parte de los empleados</a:t>
            </a:r>
          </a:p>
          <a:p>
            <a:pPr lvl="2" rtl="0"/>
            <a:r>
              <a:rPr lang="es-419" sz="1600" dirty="0"/>
              <a:t>empleados malintencionados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163" y="1322721"/>
            <a:ext cx="4864429" cy="2982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38414"/>
      </p:ext>
    </p:extLst>
  </p:cSld>
  <p:clrMapOvr>
    <a:masterClrMapping/>
  </p:clrMapOvr>
  <p:transition spd="slow">
    <p:wip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>
          <a:xfrm>
            <a:off x="87549" y="41393"/>
            <a:ext cx="4261426" cy="757551"/>
          </a:xfrm>
        </p:spPr>
        <p:txBody>
          <a:bodyPr/>
          <a:lstStyle/>
          <a:p>
            <a:pPr rtl="0"/>
            <a:r>
              <a:rPr lang="es-419" sz="1600"/>
              <a:t>Seguridad de la red </a:t>
            </a:r>
            <a:br>
              <a:rPr lang="en-US" altLang="en-US" dirty="0"/>
            </a:br>
            <a:r>
              <a:rPr lang="es-419"/>
              <a:t>Soluciones de seguridad</a:t>
            </a:r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>
          <a:xfrm>
            <a:off x="4572000" y="917690"/>
            <a:ext cx="4410247" cy="3114446"/>
          </a:xfrm>
        </p:spPr>
        <p:txBody>
          <a:bodyPr/>
          <a:lstStyle/>
          <a:p>
            <a:pPr marL="0" indent="0" rtl="0">
              <a:buNone/>
            </a:pPr>
            <a:r>
              <a:rPr lang="es-419" sz="1600"/>
              <a:t>La seguridad debe implementarse en varias capas y debe utilizarse más de una solución de seguridad.</a:t>
            </a:r>
          </a:p>
          <a:p>
            <a:pPr marL="0" indent="0" rtl="0">
              <a:buNone/>
            </a:pPr>
            <a:r>
              <a:rPr lang="es-419" sz="1600"/>
              <a:t>Componentes de seguridad de la red para la red de oficinas en el hogar o de pequeñas oficinas:</a:t>
            </a:r>
          </a:p>
          <a:p>
            <a:pPr lvl="2" rtl="0"/>
            <a:r>
              <a:rPr lang="es-419" sz="1600"/>
              <a:t>Se debe instalar un software antivirus y antispyware en los dispositivos finales.</a:t>
            </a:r>
          </a:p>
          <a:p>
            <a:pPr lvl="2" rtl="0"/>
            <a:r>
              <a:rPr lang="es-419" sz="1600"/>
              <a:t>El filtrado de firewall se utiliza para bloquear accesos no autorizados a la red.</a:t>
            </a:r>
          </a:p>
          <a:p>
            <a:pPr marL="142875" lvl="1" indent="0">
              <a:buNone/>
            </a:pPr>
            <a:endParaRPr lang="en-CA" altLang="en-US" sz="1600" dirty="0"/>
          </a:p>
          <a:p>
            <a:pPr marL="261937" lvl="2" indent="0">
              <a:buNone/>
            </a:pPr>
            <a:endParaRPr lang="en-CA" alt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48" y="880746"/>
            <a:ext cx="4261427" cy="3514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378583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s-419" sz="1600" dirty="0"/>
              <a:t>Las redes en la actualidad</a:t>
            </a:r>
            <a:br>
              <a:rPr lang="en-US" altLang="en-US" dirty="0"/>
            </a:br>
            <a:r>
              <a:rPr lang="es-419" altLang="en-US" dirty="0"/>
              <a:t>No hay</a:t>
            </a:r>
            <a:r>
              <a:rPr lang="es-419" dirty="0"/>
              <a:t> límites</a:t>
            </a:r>
          </a:p>
        </p:txBody>
      </p:sp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124609" y="905949"/>
            <a:ext cx="8853286" cy="1166043"/>
          </a:xfrm>
        </p:spPr>
        <p:txBody>
          <a:bodyPr/>
          <a:lstStyle/>
          <a:p>
            <a:pPr rtl="0">
              <a:buFont typeface="Arial" panose="020B0604020202020204" pitchFamily="34" charset="0"/>
              <a:buChar char="•"/>
            </a:pPr>
            <a:r>
              <a:rPr lang="es-419" dirty="0"/>
              <a:t>Tecnología como agente de cambio</a:t>
            </a:r>
          </a:p>
          <a:p>
            <a:pPr rtl="0">
              <a:buFont typeface="Arial" panose="020B0604020202020204" pitchFamily="34" charset="0"/>
              <a:buChar char="•"/>
            </a:pPr>
            <a:r>
              <a:rPr lang="es-419" dirty="0"/>
              <a:t>Un mundo sin fronteras</a:t>
            </a:r>
          </a:p>
          <a:p>
            <a:pPr rtl="0">
              <a:buFont typeface="Arial" panose="020B0604020202020204" pitchFamily="34" charset="0"/>
              <a:buChar char="•"/>
            </a:pPr>
            <a:r>
              <a:rPr lang="es-419" dirty="0"/>
              <a:t>Comunidades globales</a:t>
            </a:r>
          </a:p>
          <a:p>
            <a:pPr rtl="0">
              <a:buFont typeface="Arial" panose="020B0604020202020204" pitchFamily="34" charset="0"/>
              <a:buChar char="•"/>
            </a:pPr>
            <a:r>
              <a:rPr lang="es-419" dirty="0"/>
              <a:t>Acceso a la información en cualquier momento, desde cualquier lugar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4792" y="2572722"/>
            <a:ext cx="5396029" cy="2301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212767"/>
      </p:ext>
    </p:extLst>
  </p:cSld>
  <p:clrMapOvr>
    <a:masterClrMapping/>
  </p:clrMapOvr>
  <p:transition spd="slow">
    <p:wip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>
          <a:xfrm>
            <a:off x="87549" y="41393"/>
            <a:ext cx="3641769" cy="757551"/>
          </a:xfrm>
        </p:spPr>
        <p:txBody>
          <a:bodyPr/>
          <a:lstStyle/>
          <a:p>
            <a:pPr rtl="0"/>
            <a:r>
              <a:rPr lang="es-419" sz="1600"/>
              <a:t>Seguridad de la red</a:t>
            </a:r>
            <a:br>
              <a:rPr lang="en-US" altLang="en-US" dirty="0"/>
            </a:br>
            <a:r>
              <a:rPr lang="es-419"/>
              <a:t>Soluciones de seguridad (Cont.)</a:t>
            </a:r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>
          <a:xfrm>
            <a:off x="4311537" y="1032933"/>
            <a:ext cx="4744914" cy="3166997"/>
          </a:xfrm>
        </p:spPr>
        <p:txBody>
          <a:bodyPr/>
          <a:lstStyle/>
          <a:p>
            <a:pPr marL="142875" lvl="1" indent="0" rtl="0">
              <a:buNone/>
            </a:pPr>
            <a:r>
              <a:rPr lang="es-419" sz="1600"/>
              <a:t>Las redes más grandes tienen requisitos de seguridad adicionales:</a:t>
            </a:r>
          </a:p>
          <a:p>
            <a:pPr lvl="2" rtl="0"/>
            <a:r>
              <a:rPr lang="es-419" sz="1600"/>
              <a:t>Sistema de firewall dedicado</a:t>
            </a:r>
          </a:p>
          <a:p>
            <a:pPr lvl="2" rtl="0"/>
            <a:r>
              <a:rPr lang="es-419" sz="1600"/>
              <a:t>Listas de control de acceso (ACL) </a:t>
            </a:r>
          </a:p>
          <a:p>
            <a:pPr lvl="2" rtl="0"/>
            <a:r>
              <a:rPr lang="es-419" sz="1600"/>
              <a:t>Sistemas de prevención de intrusiones (IPS)</a:t>
            </a:r>
          </a:p>
          <a:p>
            <a:pPr lvl="2" rtl="0"/>
            <a:r>
              <a:rPr lang="es-419" sz="1600"/>
              <a:t>Redes privadas virtuales (VPN)</a:t>
            </a:r>
          </a:p>
          <a:p>
            <a:pPr marL="142875" lvl="1" indent="0" rtl="0">
              <a:buNone/>
            </a:pPr>
            <a:r>
              <a:rPr lang="es-419" sz="1600"/>
              <a:t>El estudio de la seguridad de la red comienza con una comprensión clara de la infraestructura subyacente de conmutación y enrutamiento.</a:t>
            </a:r>
          </a:p>
          <a:p>
            <a:pPr marL="261937" lvl="2" indent="0">
              <a:buNone/>
            </a:pPr>
            <a:endParaRPr lang="en-CA" alt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49" y="943570"/>
            <a:ext cx="4223989" cy="3483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547440"/>
      </p:ext>
    </p:extLst>
  </p:cSld>
  <p:clrMapOvr>
    <a:masterClrMapping/>
  </p:clrMapOvr>
  <p:transition spd="slow">
    <p:wip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6425" y="915409"/>
            <a:ext cx="8231464" cy="1802391"/>
          </a:xfrm>
        </p:spPr>
        <p:txBody>
          <a:bodyPr/>
          <a:lstStyle/>
          <a:p>
            <a:pPr rtl="0"/>
            <a:r>
              <a:rPr lang="es-419" sz="4000">
                <a:solidFill>
                  <a:schemeClr val="accent5">
                    <a:lumMod val="40000"/>
                    <a:lumOff val="60000"/>
                  </a:schemeClr>
                </a:solidFill>
              </a:rPr>
              <a:t>1.9 El profesional de TI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33095686"/>
      </p:ext>
    </p:extLst>
  </p:cSld>
  <p:clrMapOvr>
    <a:masterClrMapping/>
  </p:clrMapOvr>
  <p:transition spd="slow">
    <p:wip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>
          <a:xfrm>
            <a:off x="87549" y="41393"/>
            <a:ext cx="5371956" cy="965772"/>
          </a:xfrm>
        </p:spPr>
        <p:txBody>
          <a:bodyPr/>
          <a:lstStyle/>
          <a:p>
            <a:pPr rtl="0"/>
            <a:r>
              <a:rPr lang="es-419" sz="1600"/>
              <a:t>El profesional de TI </a:t>
            </a:r>
            <a:br>
              <a:rPr lang="en-US" altLang="en-US" dirty="0"/>
            </a:br>
            <a:r>
              <a:rPr lang="es-419"/>
              <a:t>CCNA</a:t>
            </a:r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>
          <a:xfrm>
            <a:off x="5459505" y="366990"/>
            <a:ext cx="3684495" cy="4272700"/>
          </a:xfrm>
        </p:spPr>
        <p:txBody>
          <a:bodyPr/>
          <a:lstStyle/>
          <a:p>
            <a:pPr marL="142875" lvl="1" indent="0" rtl="0">
              <a:buNone/>
            </a:pPr>
            <a:r>
              <a:rPr lang="es-419" dirty="0"/>
              <a:t>La certificación Cisco </a:t>
            </a:r>
            <a:r>
              <a:rPr lang="es-419" dirty="0" err="1"/>
              <a:t>Certified</a:t>
            </a:r>
            <a:r>
              <a:rPr lang="es-419" dirty="0"/>
              <a:t> Network </a:t>
            </a:r>
            <a:r>
              <a:rPr lang="es-419" dirty="0" err="1"/>
              <a:t>Associate</a:t>
            </a:r>
            <a:r>
              <a:rPr lang="es-419" dirty="0"/>
              <a:t> (CCNA): </a:t>
            </a:r>
          </a:p>
          <a:p>
            <a:pPr lvl="2" rtl="0">
              <a:buFont typeface="Arial" panose="020B0604020202020204" pitchFamily="34" charset="0"/>
              <a:buChar char="•"/>
            </a:pPr>
            <a:r>
              <a:rPr lang="es-419" dirty="0"/>
              <a:t>demuestra que usted tiene un conocimiento de las tecnologías fundamentales </a:t>
            </a:r>
          </a:p>
          <a:p>
            <a:pPr lvl="2" rtl="0">
              <a:buFont typeface="Arial" panose="020B0604020202020204" pitchFamily="34" charset="0"/>
              <a:buChar char="•"/>
            </a:pPr>
            <a:r>
              <a:rPr lang="es-419" dirty="0"/>
              <a:t>le asegura mantenerse con las habilidades necesarias para la adopción de tecnologías actuales y futuras.</a:t>
            </a:r>
          </a:p>
          <a:p>
            <a:pPr marL="142875" lvl="1" indent="0" rtl="0">
              <a:buNone/>
            </a:pPr>
            <a:r>
              <a:rPr lang="es-419" dirty="0"/>
              <a:t>El nuevo enfoque del CCNA:</a:t>
            </a:r>
          </a:p>
          <a:p>
            <a:pPr lvl="2" rtl="0">
              <a:buFont typeface="Arial" panose="020B0604020202020204" pitchFamily="34" charset="0"/>
              <a:buChar char="•"/>
            </a:pPr>
            <a:r>
              <a:rPr lang="es-419" dirty="0"/>
              <a:t>Temas de seguridad y fundamentos de IP</a:t>
            </a:r>
          </a:p>
          <a:p>
            <a:pPr lvl="2" rtl="0">
              <a:buFont typeface="Arial" panose="020B0604020202020204" pitchFamily="34" charset="0"/>
              <a:buChar char="•"/>
            </a:pPr>
            <a:r>
              <a:rPr lang="es-419" dirty="0"/>
              <a:t>Inalámbrica, virtualización, automatización y programabilidad de red. </a:t>
            </a:r>
          </a:p>
          <a:p>
            <a:pPr marL="142875" lvl="1" indent="0" rtl="0">
              <a:buNone/>
            </a:pPr>
            <a:r>
              <a:rPr lang="es-419" dirty="0"/>
              <a:t>Nuevas certificaciones de </a:t>
            </a:r>
            <a:r>
              <a:rPr lang="es-419" dirty="0" err="1"/>
              <a:t>DevNet</a:t>
            </a:r>
            <a:r>
              <a:rPr lang="es-419" dirty="0"/>
              <a:t> en los niveles asociado, especialista y profesional para validar sus habilidades de desarrollo de software.</a:t>
            </a:r>
          </a:p>
          <a:p>
            <a:pPr marL="142875" lvl="1" indent="0" rtl="0">
              <a:buNone/>
            </a:pPr>
            <a:r>
              <a:rPr lang="es-419" dirty="0"/>
              <a:t>La certificación especializada valida sus habilidades de acuerdo con su rol laboral y sus intereses.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549" y="1277993"/>
            <a:ext cx="5371956" cy="245069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50265221"/>
      </p:ext>
    </p:extLst>
  </p:cSld>
  <p:clrMapOvr>
    <a:masterClrMapping/>
  </p:clrMapOvr>
  <p:transition spd="slow">
    <p:wip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>
          <a:xfrm>
            <a:off x="87549" y="41393"/>
            <a:ext cx="4556169" cy="926016"/>
          </a:xfrm>
        </p:spPr>
        <p:txBody>
          <a:bodyPr/>
          <a:lstStyle/>
          <a:p>
            <a:pPr rtl="0"/>
            <a:r>
              <a:rPr lang="es-419" sz="1600"/>
              <a:t>El profesional de TI </a:t>
            </a:r>
            <a:br>
              <a:rPr lang="en-US" altLang="en-US" dirty="0"/>
            </a:br>
            <a:r>
              <a:rPr lang="es-419"/>
              <a:t>Puestos de Trabajo de Redes </a:t>
            </a:r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>
          <a:xfrm>
            <a:off x="4773596" y="1238214"/>
            <a:ext cx="4043083" cy="2626311"/>
          </a:xfrm>
        </p:spPr>
        <p:txBody>
          <a:bodyPr/>
          <a:lstStyle/>
          <a:p>
            <a:pPr marL="0" indent="0" rtl="0">
              <a:buNone/>
            </a:pPr>
            <a:r>
              <a:rPr lang="es-419"/>
              <a:t>En </a:t>
            </a:r>
            <a:r>
              <a:rPr lang="es-419">
                <a:hlinkClick r:id="rId3"/>
              </a:rPr>
              <a:t>www.netacad.com</a:t>
            </a:r>
            <a:r>
              <a:rPr lang="es-419"/>
              <a:t> puede hacer clic en el menú Carreras y, a continuación, seleccionar Oportunidades de empleo. </a:t>
            </a:r>
          </a:p>
          <a:p>
            <a:pPr lvl="1" rtl="0"/>
            <a:r>
              <a:rPr lang="es-419" sz="1600"/>
              <a:t>Encuentre oportunidades de empleo utilizando el Talent Bridge Matching Engine.</a:t>
            </a:r>
          </a:p>
          <a:p>
            <a:pPr lvl="1" rtl="0"/>
            <a:r>
              <a:rPr lang="es-419" sz="1600"/>
              <a:t>Busque trabajos con Cisco, socios y distribuidores de Cisco que buscan alumnos y ex alumnos de Cisco Networking Academy.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14" y="1238214"/>
            <a:ext cx="4643037" cy="2937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481346"/>
      </p:ext>
    </p:extLst>
  </p:cSld>
  <p:clrMapOvr>
    <a:masterClrMapping/>
  </p:clrMapOvr>
  <p:transition spd="slow">
    <p:wip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6425" y="915409"/>
            <a:ext cx="7598042" cy="1802391"/>
          </a:xfrm>
        </p:spPr>
        <p:txBody>
          <a:bodyPr/>
          <a:lstStyle/>
          <a:p>
            <a:pPr rtl="0"/>
            <a:r>
              <a:rPr lang="es-419">
                <a:solidFill>
                  <a:schemeClr val="accent5">
                    <a:lumMod val="40000"/>
                    <a:lumOff val="60000"/>
                  </a:schemeClr>
                </a:solidFill>
              </a:rPr>
              <a:t>1.10 - Módulo de práctica y cuestionario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23092166"/>
      </p:ext>
    </p:extLst>
  </p:cSld>
  <p:clrMapOvr>
    <a:masterClrMapping/>
  </p:clrMapOvr>
  <p:transition spd="slow">
    <p:wip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>
          <a:xfrm>
            <a:off x="87549" y="41393"/>
            <a:ext cx="4556169" cy="757551"/>
          </a:xfrm>
        </p:spPr>
        <p:txBody>
          <a:bodyPr/>
          <a:lstStyle/>
          <a:p>
            <a:pPr rtl="0"/>
            <a:r>
              <a:rPr lang="es-419" sz="1600"/>
              <a:t>Práctica del módulo y cuestionario</a:t>
            </a:r>
            <a:br>
              <a:rPr lang="en-US" altLang="en-US" dirty="0"/>
            </a:br>
            <a:r>
              <a:rPr lang="es-419"/>
              <a:t>¿Qué aprendí en este módulo?</a:t>
            </a:r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>
          <a:xfrm>
            <a:off x="0" y="801475"/>
            <a:ext cx="8840141" cy="3576411"/>
          </a:xfrm>
        </p:spPr>
        <p:txBody>
          <a:bodyPr/>
          <a:lstStyle/>
          <a:p>
            <a:pPr lvl="2" rtl="0"/>
            <a:r>
              <a:rPr lang="es-419" sz="1600"/>
              <a:t>A través del uso de redes, estamos conectados como nunca antes.</a:t>
            </a:r>
          </a:p>
          <a:p>
            <a:pPr lvl="2" rtl="0"/>
            <a:r>
              <a:rPr lang="es-419" sz="1600"/>
              <a:t>Todas las computadoras que están conectadas a una red y participan directamente en la comunicación de la red se clasifican como hosts.</a:t>
            </a:r>
          </a:p>
          <a:p>
            <a:pPr lvl="2" rtl="0"/>
            <a:r>
              <a:rPr lang="es-419" sz="1600"/>
              <a:t>Los diagramas de redes a menudo usan símbolos para representar los diferentes dispositivos y conexiones que forman una red. </a:t>
            </a:r>
          </a:p>
          <a:p>
            <a:pPr lvl="2" rtl="0"/>
            <a:r>
              <a:rPr lang="es-419" sz="1600"/>
              <a:t>Un diagrama proporciona una manera fácil de comprender cómo se conectan los dispositivos en una red grande.</a:t>
            </a:r>
          </a:p>
          <a:p>
            <a:pPr lvl="2" rtl="0"/>
            <a:r>
              <a:rPr lang="es-419" sz="1600"/>
              <a:t>Los dos tipos de infraestructuras de red son las redes de área local (LAN) y las redes de área amplia (WAN).</a:t>
            </a:r>
          </a:p>
          <a:p>
            <a:pPr lvl="2" rtl="0"/>
            <a:r>
              <a:rPr lang="es-419" sz="1600"/>
              <a:t>Las conexiones a Internet de SOHO incluyen cable, DSL, celular, satélite y telefonía por Dial-up. </a:t>
            </a:r>
          </a:p>
          <a:p>
            <a:pPr lvl="2" rtl="0"/>
            <a:r>
              <a:rPr lang="es-419" sz="1600"/>
              <a:t>Las conexiones a Internet de negocios incluyen Línea dedicada arrendada, Metro Ethernet, Business DSL y Satélite.</a:t>
            </a:r>
          </a:p>
        </p:txBody>
      </p:sp>
    </p:spTree>
    <p:extLst>
      <p:ext uri="{BB962C8B-B14F-4D97-AF65-F5344CB8AC3E}">
        <p14:creationId xmlns:p14="http://schemas.microsoft.com/office/powerpoint/2010/main" val="3792951178"/>
      </p:ext>
    </p:extLst>
  </p:cSld>
  <p:clrMapOvr>
    <a:masterClrMapping/>
  </p:clrMapOvr>
  <p:transition spd="slow">
    <p:wip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>
          <a:xfrm>
            <a:off x="87549" y="1"/>
            <a:ext cx="9056451" cy="688258"/>
          </a:xfrm>
        </p:spPr>
        <p:txBody>
          <a:bodyPr/>
          <a:lstStyle/>
          <a:p>
            <a:pPr rtl="0"/>
            <a:r>
              <a:rPr lang="es-419" sz="1600"/>
              <a:t>Módulo de Práctica y Prueba</a:t>
            </a:r>
            <a:br>
              <a:rPr lang="en-US" altLang="en-US" dirty="0"/>
            </a:br>
            <a:r>
              <a:rPr lang="es-419"/>
              <a:t>¿Qué aprendió en este módulo? (Cont.)</a:t>
            </a:r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>
          <a:xfrm>
            <a:off x="87549" y="688260"/>
            <a:ext cx="9056451" cy="3891556"/>
          </a:xfrm>
        </p:spPr>
        <p:txBody>
          <a:bodyPr/>
          <a:lstStyle/>
          <a:p>
            <a:pPr lvl="2" rtl="0"/>
            <a:r>
              <a:rPr lang="es-419" sz="1600"/>
              <a:t>La arquitectura de red se refiere a las tecnologías que soportan la infraestructura y los servicios y reglas programadas, o protocolos, que mueven datos a través de la red.</a:t>
            </a:r>
          </a:p>
          <a:p>
            <a:pPr lvl="2" rtl="0"/>
            <a:r>
              <a:rPr lang="es-419" sz="1600"/>
              <a:t>Hay cuatro características básicas de la arquitectura de red: tolerancia a fallos, escalabilidad, calidad de servicio (QoS) y seguridad.</a:t>
            </a:r>
          </a:p>
          <a:p>
            <a:pPr lvl="2" rtl="0"/>
            <a:r>
              <a:rPr lang="es-419" sz="1600"/>
              <a:t>Tendencias recientes de redes que afectan a organizaciones y consumidores: Traiga su propio dispositivo (BYOD), colaboración en línea, videocomunicaciones y computación en la nube.</a:t>
            </a:r>
          </a:p>
          <a:p>
            <a:pPr lvl="2" rtl="0"/>
            <a:r>
              <a:rPr lang="es-419" sz="1600"/>
              <a:t>Existen varias amenazas externas e internas comunes a las redes.</a:t>
            </a:r>
          </a:p>
          <a:p>
            <a:pPr lvl="2" rtl="0"/>
            <a:r>
              <a:rPr lang="es-419" sz="1600"/>
              <a:t>Las redes más grandes y las redes corporativas utilizan antivirus, antispyware y filtrado de firewall, pero también tienen otros requisitos de seguridad: sistemas de firewall dedicados, listas de control de acceso (ACL), sistemas de prevención de intrusiones (IPS) y redes privadas virtuales (VPN).</a:t>
            </a:r>
          </a:p>
          <a:p>
            <a:pPr lvl="2" rtl="0"/>
            <a:r>
              <a:rPr lang="es-419" sz="1600"/>
              <a:t>La certificación Cisco Certified Network Associate (CCNA) demuestra su conocimiento de las tecnologías fundamentales.</a:t>
            </a:r>
          </a:p>
        </p:txBody>
      </p:sp>
    </p:spTree>
    <p:extLst>
      <p:ext uri="{BB962C8B-B14F-4D97-AF65-F5344CB8AC3E}">
        <p14:creationId xmlns:p14="http://schemas.microsoft.com/office/powerpoint/2010/main" val="3548445255"/>
      </p:ext>
    </p:extLst>
  </p:cSld>
  <p:clrMapOvr>
    <a:masterClrMapping/>
  </p:clrMapOvr>
  <p:transition spd="slow">
    <p:wip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rtl="0" eaLnBrk="1" hangingPunct="1"/>
            <a:r>
              <a:rPr lang="es-419" sz="1400">
                <a:latin typeface="Arial" charset="0"/>
              </a:rPr>
              <a:t>Módulo 1 </a:t>
            </a:r>
            <a:br>
              <a:rPr lang="en-US" dirty="0">
                <a:latin typeface="Arial" charset="0"/>
              </a:rPr>
            </a:br>
            <a:r>
              <a:rPr lang="es-419">
                <a:latin typeface="Arial" charset="0"/>
              </a:rPr>
              <a:t>Nuevos términos y comandos</a:t>
            </a:r>
          </a:p>
        </p:txBody>
      </p:sp>
      <p:graphicFrame>
        <p:nvGraphicFramePr>
          <p:cNvPr id="3" name="Content Placeholder 2"/>
          <p:cNvGraphicFramePr>
            <a:graphicFrameLocks noGrp="1"/>
          </p:cNvGraphicFramePr>
          <p:nvPr>
            <p:ph idx="1"/>
          </p:nvPr>
        </p:nvGraphicFramePr>
        <p:xfrm>
          <a:off x="144463" y="798513"/>
          <a:ext cx="8853486" cy="39522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951162">
                  <a:extLst>
                    <a:ext uri="{9D8B030D-6E8A-4147-A177-3AD203B41FA5}">
                      <a16:colId xmlns:a16="http://schemas.microsoft.com/office/drawing/2014/main" val="2731093094"/>
                    </a:ext>
                  </a:extLst>
                </a:gridCol>
                <a:gridCol w="2951162">
                  <a:extLst>
                    <a:ext uri="{9D8B030D-6E8A-4147-A177-3AD203B41FA5}">
                      <a16:colId xmlns:a16="http://schemas.microsoft.com/office/drawing/2014/main" val="2353496225"/>
                    </a:ext>
                  </a:extLst>
                </a:gridCol>
                <a:gridCol w="2951162">
                  <a:extLst>
                    <a:ext uri="{9D8B030D-6E8A-4147-A177-3AD203B41FA5}">
                      <a16:colId xmlns:a16="http://schemas.microsoft.com/office/drawing/2014/main" val="2819591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173038" indent="-173038" rtl="0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s-419" b="0" baseline="0">
                          <a:solidFill>
                            <a:schemeClr val="tx1"/>
                          </a:solidFill>
                          <a:latin typeface="+mn-lt"/>
                        </a:rPr>
                        <a:t>Uso compartido de archivos</a:t>
                      </a:r>
                      <a:r>
                        <a:rPr lang="es-419" b="0">
                          <a:solidFill>
                            <a:schemeClr val="tx1"/>
                          </a:solidFill>
                          <a:latin typeface="+mn-lt"/>
                        </a:rPr>
                        <a:t> entre pares</a:t>
                      </a:r>
                    </a:p>
                    <a:p>
                      <a:pPr marL="173038" indent="-173038" rtl="0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s-419" b="0" baseline="0">
                          <a:solidFill>
                            <a:schemeClr val="tx1"/>
                          </a:solidFill>
                          <a:latin typeface="+mn-lt"/>
                        </a:rPr>
                        <a:t>Oficinas pequeñas y oficinas en el hogar o SOHO</a:t>
                      </a:r>
                    </a:p>
                    <a:p>
                      <a:pPr marL="173038" indent="-173038" rtl="0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s-419" b="0" baseline="0">
                          <a:solidFill>
                            <a:schemeClr val="tx1"/>
                          </a:solidFill>
                          <a:latin typeface="+mn-lt"/>
                        </a:rPr>
                        <a:t>Red mediana a grande</a:t>
                      </a:r>
                    </a:p>
                    <a:p>
                      <a:pPr marL="173038" indent="-173038" rtl="0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s-419" b="0" baseline="0">
                          <a:solidFill>
                            <a:schemeClr val="tx1"/>
                          </a:solidFill>
                          <a:latin typeface="+mn-lt"/>
                        </a:rPr>
                        <a:t>Servidor</a:t>
                      </a:r>
                    </a:p>
                    <a:p>
                      <a:pPr marL="173038" indent="-173038" rtl="0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s-419" b="0" baseline="0">
                          <a:solidFill>
                            <a:schemeClr val="tx1"/>
                          </a:solidFill>
                          <a:latin typeface="+mn-lt"/>
                        </a:rPr>
                        <a:t>Cliente</a:t>
                      </a:r>
                    </a:p>
                    <a:p>
                      <a:pPr marL="173038" indent="-173038" rtl="0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s-419" b="0" baseline="0">
                          <a:solidFill>
                            <a:schemeClr val="tx1"/>
                          </a:solidFill>
                          <a:latin typeface="+mn-lt"/>
                        </a:rPr>
                        <a:t>Redes entre pares</a:t>
                      </a:r>
                    </a:p>
                    <a:p>
                      <a:pPr marL="173038" indent="-173038" rtl="0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s-419" b="0" baseline="0">
                          <a:solidFill>
                            <a:schemeClr val="tx1"/>
                          </a:solidFill>
                          <a:latin typeface="+mn-lt"/>
                        </a:rPr>
                        <a:t>Dispositivo final</a:t>
                      </a:r>
                    </a:p>
                    <a:p>
                      <a:pPr marL="173038" indent="-173038" rtl="0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s-419" b="0" baseline="0">
                          <a:solidFill>
                            <a:schemeClr val="tx1"/>
                          </a:solidFill>
                          <a:latin typeface="+mn-lt"/>
                        </a:rPr>
                        <a:t>Dispositivo intermediario</a:t>
                      </a:r>
                    </a:p>
                    <a:p>
                      <a:pPr marL="173038" indent="-173038" rtl="0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s-419" b="0" baseline="0">
                          <a:solidFill>
                            <a:schemeClr val="tx1"/>
                          </a:solidFill>
                          <a:latin typeface="+mn-lt"/>
                        </a:rPr>
                        <a:t>Medio</a:t>
                      </a:r>
                    </a:p>
                    <a:p>
                      <a:pPr marL="173038" indent="-173038" rtl="0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s-419" b="0" baseline="0">
                          <a:solidFill>
                            <a:schemeClr val="tx1"/>
                          </a:solidFill>
                          <a:latin typeface="+mn-lt"/>
                        </a:rPr>
                        <a:t>Tarjeta de interfaz de red (NIC)</a:t>
                      </a:r>
                    </a:p>
                    <a:p>
                      <a:pPr marL="173038" indent="-173038" rtl="0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s-419" b="0" baseline="0">
                          <a:solidFill>
                            <a:schemeClr val="tx1"/>
                          </a:solidFill>
                          <a:latin typeface="+mn-lt"/>
                        </a:rPr>
                        <a:t>Puerto físico</a:t>
                      </a:r>
                    </a:p>
                    <a:p>
                      <a:pPr marL="173038" indent="-173038" rtl="0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s-419" b="0" baseline="0">
                          <a:solidFill>
                            <a:schemeClr val="tx1"/>
                          </a:solidFill>
                          <a:latin typeface="+mn-lt"/>
                        </a:rPr>
                        <a:t>Interfaz</a:t>
                      </a:r>
                    </a:p>
                    <a:p>
                      <a:pPr marL="173038" indent="-173038" rtl="0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s-419" b="0" baseline="0">
                          <a:solidFill>
                            <a:schemeClr val="tx1"/>
                          </a:solidFill>
                          <a:latin typeface="+mn-lt"/>
                        </a:rPr>
                        <a:t>Diagrama topológico físico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3038" indent="-173038" algn="l" defTabSz="685777" rtl="0" eaLnBrk="1" latinLnBrk="0" hangingPunct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s-419" sz="1400" b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Diagrama de topología lógica</a:t>
                      </a:r>
                    </a:p>
                    <a:p>
                      <a:pPr marL="173038" indent="-173038" algn="l" defTabSz="685777" rtl="0" eaLnBrk="1" latinLnBrk="0" hangingPunct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s-419" sz="1400" b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Red de área local (LAN)</a:t>
                      </a:r>
                    </a:p>
                    <a:p>
                      <a:pPr marL="173038" indent="-173038" algn="l" defTabSz="685777" rtl="0" eaLnBrk="1" latinLnBrk="0" hangingPunct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s-419" sz="1400" b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Red de área extensa (WAN)</a:t>
                      </a:r>
                    </a:p>
                    <a:p>
                      <a:pPr marL="173038" indent="-173038" algn="l" defTabSz="685777" rtl="0" eaLnBrk="1" latinLnBrk="0" hangingPunct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s-419" sz="1400" b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Internet</a:t>
                      </a:r>
                    </a:p>
                    <a:p>
                      <a:pPr marL="173038" indent="-173038" algn="l" defTabSz="685777" rtl="0" eaLnBrk="1" latinLnBrk="0" hangingPunct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s-419" sz="1400" b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Intranet</a:t>
                      </a:r>
                    </a:p>
                    <a:p>
                      <a:pPr marL="173038" indent="-173038" algn="l" defTabSz="685777" rtl="0" eaLnBrk="1" latinLnBrk="0" hangingPunct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s-419" sz="1400" b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Extranet</a:t>
                      </a:r>
                    </a:p>
                    <a:p>
                      <a:pPr marL="173038" indent="-173038" algn="l" defTabSz="685777" rtl="0" eaLnBrk="1" latinLnBrk="0" hangingPunct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s-419" sz="1400" b="0" kern="1200" baseline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Proveedor de servicios</a:t>
                      </a:r>
                      <a:r>
                        <a:rPr lang="es-419" sz="1400" b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de Internet (ISP)</a:t>
                      </a:r>
                    </a:p>
                    <a:p>
                      <a:pPr marL="173038" indent="-173038" algn="l" defTabSz="685777" rtl="0" eaLnBrk="1" latinLnBrk="0" hangingPunct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s-419" sz="1400" b="0" kern="1200" baseline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Redes convergentes</a:t>
                      </a:r>
                    </a:p>
                    <a:p>
                      <a:pPr marL="173038" indent="-173038" algn="l" defTabSz="685777" rtl="0" eaLnBrk="1" latinLnBrk="0" hangingPunct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s-419" sz="1400" b="0" kern="1200" baseline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Arquitectura de redes</a:t>
                      </a:r>
                    </a:p>
                    <a:p>
                      <a:pPr marL="173038" indent="-173038" algn="l" defTabSz="685777" rtl="0" eaLnBrk="1" latinLnBrk="0" hangingPunct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s-419" sz="1400" b="0" kern="1200" baseline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Red tolerante a fallas</a:t>
                      </a:r>
                    </a:p>
                    <a:p>
                      <a:pPr marL="173038" indent="-173038" algn="l" defTabSz="685777" rtl="0" eaLnBrk="1" latinLnBrk="0" hangingPunct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s-419" sz="1400" b="0" kern="1200" baseline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Red conmutada por paquetes</a:t>
                      </a:r>
                    </a:p>
                    <a:p>
                      <a:pPr marL="173038" indent="-173038" algn="l" defTabSz="685777" rtl="0" eaLnBrk="1" latinLnBrk="0" hangingPunct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s-419" sz="1400" b="0" kern="1200" baseline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Red conmutada por circuitos</a:t>
                      </a:r>
                    </a:p>
                    <a:p>
                      <a:pPr marL="173038" indent="-173038" algn="l" defTabSz="685777" rtl="0" eaLnBrk="1" latinLnBrk="0" hangingPunct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s-419" sz="1400" b="0" kern="1200" baseline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Red escalable</a:t>
                      </a:r>
                    </a:p>
                    <a:p>
                      <a:pPr marL="173038" indent="-173038" algn="l" defTabSz="685777" rtl="0" eaLnBrk="1" latinLnBrk="0" hangingPunct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s-419" sz="1400" b="0" kern="1200" baseline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Calidad de servicio (QoS)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3038" indent="-173038" algn="l" defTabSz="685777" rtl="0" eaLnBrk="1" latinLnBrk="0" hangingPunct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s-419" sz="1400" b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Ancho de banda de red</a:t>
                      </a:r>
                    </a:p>
                    <a:p>
                      <a:pPr marL="173038" indent="-173038" algn="l" defTabSz="685777" rtl="0" eaLnBrk="1" latinLnBrk="0" hangingPunct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s-419" sz="1400" b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Bring</a:t>
                      </a:r>
                      <a:r>
                        <a:rPr lang="es-419" sz="1400" b="0" kern="1200" baseline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Your Own Device (BYOD)</a:t>
                      </a:r>
                    </a:p>
                    <a:p>
                      <a:pPr marL="173038" indent="-173038" algn="l" defTabSz="685777" rtl="0" eaLnBrk="1" latinLnBrk="0" hangingPunct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s-419" sz="1400" b="0" kern="1200" baseline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Colaboración </a:t>
                      </a:r>
                    </a:p>
                    <a:p>
                      <a:pPr marL="173038" indent="-173038" algn="l" defTabSz="685777" rtl="0" eaLnBrk="1" latinLnBrk="0" hangingPunct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s-419" sz="1400" b="0" kern="1200" baseline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Computación en la nube</a:t>
                      </a:r>
                    </a:p>
                    <a:p>
                      <a:pPr marL="173038" indent="-173038" algn="l" defTabSz="685777" rtl="0" eaLnBrk="1" latinLnBrk="0" hangingPunct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s-419" sz="1400" b="0" kern="1200" baseline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Nubes privadas</a:t>
                      </a:r>
                    </a:p>
                    <a:p>
                      <a:pPr marL="173038" indent="-173038" algn="l" defTabSz="685777" rtl="0" eaLnBrk="1" latinLnBrk="0" hangingPunct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s-419" sz="1400" b="0" kern="1200" baseline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Nubes híbridas</a:t>
                      </a:r>
                    </a:p>
                    <a:p>
                      <a:pPr marL="173038" indent="-173038" algn="l" defTabSz="685777" rtl="0" eaLnBrk="1" latinLnBrk="0" hangingPunct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s-419" sz="1400" b="0" kern="1200" baseline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Nubes públicas</a:t>
                      </a:r>
                    </a:p>
                    <a:p>
                      <a:pPr marL="173038" indent="-173038" algn="l" defTabSz="685777" rtl="0" eaLnBrk="1" latinLnBrk="0" hangingPunct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s-419" sz="1400" b="0" kern="1200" baseline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Nubes personalizadas</a:t>
                      </a:r>
                    </a:p>
                    <a:p>
                      <a:pPr marL="173038" indent="-173038" algn="l" defTabSz="685777" rtl="0" eaLnBrk="1" latinLnBrk="0" hangingPunct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s-419" sz="1400" b="0" kern="1200" baseline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Centro de datos</a:t>
                      </a:r>
                    </a:p>
                    <a:p>
                      <a:pPr marL="173038" indent="-173038" algn="l" defTabSz="685777" rtl="0" eaLnBrk="1" latinLnBrk="0" hangingPunct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s-419" sz="1400" b="0" kern="1200" baseline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Tecnología del hogar inteligente</a:t>
                      </a:r>
                    </a:p>
                    <a:p>
                      <a:pPr marL="173038" indent="-173038" algn="l" defTabSz="685777" rtl="0" eaLnBrk="1" latinLnBrk="0" hangingPunct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s-419" sz="1400" b="0" kern="1200" baseline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Redes por línea eléctrica</a:t>
                      </a:r>
                    </a:p>
                    <a:p>
                      <a:pPr marL="173038" indent="-173038" algn="l" defTabSz="685777" rtl="0" eaLnBrk="1" latinLnBrk="0" hangingPunct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s-419" sz="1400" b="0" kern="1200" baseline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Proveedor de servicios de Internet inalámbricos (WISP)</a:t>
                      </a:r>
                    </a:p>
                    <a:p>
                      <a:pPr marL="173038" indent="-173038" algn="l" defTabSz="685777" rtl="0" eaLnBrk="1" latinLnBrk="0" hangingPunct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s-419" sz="1400" b="0" kern="1200" baseline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Arquitectura de redes</a:t>
                      </a:r>
                    </a:p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07950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99497809"/>
      </p:ext>
    </p:extLst>
  </p:cSld>
  <p:clrMapOvr>
    <a:masterClrMapping/>
  </p:clrMapOvr>
  <p:transition spd="slow">
    <p:wip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4190828277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6425" y="915409"/>
            <a:ext cx="7598042" cy="1802391"/>
          </a:xfrm>
        </p:spPr>
        <p:txBody>
          <a:bodyPr/>
          <a:lstStyle/>
          <a:p>
            <a:pPr rtl="0"/>
            <a:r>
              <a:rPr lang="es-419">
                <a:solidFill>
                  <a:schemeClr val="accent5">
                    <a:lumMod val="40000"/>
                    <a:lumOff val="60000"/>
                  </a:schemeClr>
                </a:solidFill>
              </a:rPr>
              <a:t>1.2 Componentes de red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58337446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s-419" sz="1600" dirty="0"/>
              <a:t>Componentes de Red</a:t>
            </a:r>
            <a:br>
              <a:rPr lang="en-US" altLang="en-US" dirty="0"/>
            </a:br>
            <a:r>
              <a:rPr lang="es-419" dirty="0"/>
              <a:t>Dispositivos terminales</a:t>
            </a:r>
          </a:p>
        </p:txBody>
      </p:sp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144064" y="798945"/>
            <a:ext cx="3555868" cy="4153199"/>
          </a:xfrm>
        </p:spPr>
        <p:txBody>
          <a:bodyPr/>
          <a:lstStyle/>
          <a:p>
            <a:pPr marL="0" indent="0" rtl="0">
              <a:buNone/>
            </a:pPr>
            <a:r>
              <a:rPr lang="es-419" dirty="0"/>
              <a:t>Cada computadora en una red es un host o dispositivo final.</a:t>
            </a:r>
          </a:p>
          <a:p>
            <a:pPr marL="0" indent="0" rtl="0">
              <a:buNone/>
            </a:pPr>
            <a:r>
              <a:rPr lang="es-419" dirty="0"/>
              <a:t>Los servidores son computadoras que proporcionan información a otros dispositivos finales. </a:t>
            </a:r>
            <a:r>
              <a:rPr lang="es-419" dirty="0" err="1"/>
              <a:t>Ej</a:t>
            </a:r>
            <a:r>
              <a:rPr lang="es-419" sz="1400" dirty="0"/>
              <a:t>: </a:t>
            </a:r>
            <a:r>
              <a:rPr lang="es-419" dirty="0"/>
              <a:t>s</a:t>
            </a:r>
            <a:r>
              <a:rPr lang="es-419" sz="1500" dirty="0"/>
              <a:t>ervidores de correo electrónico</a:t>
            </a:r>
            <a:r>
              <a:rPr lang="es-419" dirty="0"/>
              <a:t>, s</a:t>
            </a:r>
            <a:r>
              <a:rPr lang="es-419" sz="1500" dirty="0"/>
              <a:t>ervidores web o servidores de archivos.</a:t>
            </a:r>
          </a:p>
          <a:p>
            <a:pPr marL="0" indent="0" rtl="0">
              <a:buNone/>
            </a:pPr>
            <a:r>
              <a:rPr lang="es-419" dirty="0"/>
              <a:t>Los clientes son equipos que envían solicitudes a los servidores para recuperar información o solicitar servicios. </a:t>
            </a:r>
            <a:r>
              <a:rPr lang="es-419" dirty="0" err="1"/>
              <a:t>Ej</a:t>
            </a:r>
            <a:r>
              <a:rPr lang="es-419" dirty="0"/>
              <a:t>:</a:t>
            </a:r>
          </a:p>
          <a:p>
            <a:pPr lvl="1" rtl="0">
              <a:buFont typeface="Arial" panose="020B0604020202020204" pitchFamily="34" charset="0"/>
              <a:buChar char="•"/>
            </a:pPr>
            <a:r>
              <a:rPr lang="es-419" sz="1500" dirty="0"/>
              <a:t>Página web desde un servidor web.</a:t>
            </a:r>
          </a:p>
          <a:p>
            <a:pPr lvl="1" rtl="0"/>
            <a:r>
              <a:rPr lang="es-419" sz="1500" dirty="0"/>
              <a:t>correo electrónico desde un servidor de correo electrónico</a:t>
            </a:r>
          </a:p>
          <a:p>
            <a:pPr marL="0" indent="0" rtl="0">
              <a:buNone/>
            </a:pPr>
            <a:r>
              <a:rPr lang="es-419" dirty="0"/>
              <a:t> 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6858278"/>
              </p:ext>
            </p:extLst>
          </p:nvPr>
        </p:nvGraphicFramePr>
        <p:xfrm>
          <a:off x="3592789" y="2026064"/>
          <a:ext cx="5444068" cy="292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09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23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3693">
                <a:tc>
                  <a:txBody>
                    <a:bodyPr/>
                    <a:lstStyle/>
                    <a:p>
                      <a:pPr rtl="0"/>
                      <a:r>
                        <a:rPr lang="es-419"/>
                        <a:t>Tipo de servidor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/>
                      <a:r>
                        <a:rPr lang="es-419" dirty="0"/>
                        <a:t>Descripción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2028">
                <a:tc>
                  <a:txBody>
                    <a:bodyPr/>
                    <a:lstStyle/>
                    <a:p>
                      <a:pPr rtl="0"/>
                      <a:r>
                        <a:rPr lang="es-419"/>
                        <a:t>Correo electrónico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/>
                      <a:r>
                        <a:rPr lang="es-419" sz="14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El servidor de correo electrónico ejecuta un software de servidor de correo electrónico. </a:t>
                      </a:r>
                    </a:p>
                    <a:p>
                      <a:pPr rtl="0"/>
                      <a:r>
                        <a:rPr lang="es-419" sz="14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Los clientes utilizan software</a:t>
                      </a:r>
                      <a:r>
                        <a:rPr lang="es-419" sz="1400" b="0" i="0" kern="1200" baseline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s-419" sz="14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cliente para acceder al correo electrónico.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2860">
                <a:tc>
                  <a:txBody>
                    <a:bodyPr/>
                    <a:lstStyle/>
                    <a:p>
                      <a:pPr rtl="0"/>
                      <a:r>
                        <a:rPr lang="es-419"/>
                        <a:t>Web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/>
                      <a:r>
                        <a:rPr lang="es-419" sz="14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El servidor web ejecuta software de servidor web. </a:t>
                      </a:r>
                    </a:p>
                    <a:p>
                      <a:pPr rtl="0"/>
                      <a:r>
                        <a:rPr lang="es-419" sz="14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Los clientes utilizan el software del navegador para acceder a las páginas web.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82860">
                <a:tc>
                  <a:txBody>
                    <a:bodyPr/>
                    <a:lstStyle/>
                    <a:p>
                      <a:pPr rtl="0"/>
                      <a:r>
                        <a:rPr lang="es-419"/>
                        <a:t>Archivo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/>
                      <a:r>
                        <a:rPr lang="es-419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El servidor de archivos almacena archivos corporativos y de usuario.</a:t>
                      </a:r>
                    </a:p>
                    <a:p>
                      <a:pPr rtl="0"/>
                      <a:r>
                        <a:rPr lang="es-419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Los dispositivos cliente acceden a estos archivos.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4745" y="798944"/>
            <a:ext cx="4680156" cy="106268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9223303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1" y="41394"/>
            <a:ext cx="9144000" cy="709974"/>
          </a:xfrm>
        </p:spPr>
        <p:txBody>
          <a:bodyPr/>
          <a:lstStyle/>
          <a:p>
            <a:pPr rtl="0"/>
            <a:r>
              <a:rPr lang="es-419" sz="1600" dirty="0"/>
              <a:t>Componentes de red</a:t>
            </a:r>
            <a:br>
              <a:rPr lang="en-US" altLang="en-US" dirty="0"/>
            </a:br>
            <a:r>
              <a:rPr lang="es-419" altLang="en-US" dirty="0"/>
              <a:t>Redes Peer </a:t>
            </a:r>
            <a:r>
              <a:rPr lang="es-419" altLang="en-US" dirty="0" err="1"/>
              <a:t>to</a:t>
            </a:r>
            <a:r>
              <a:rPr lang="es-419" altLang="en-US" dirty="0"/>
              <a:t> Peer</a:t>
            </a:r>
            <a:endParaRPr lang="es-419" dirty="0"/>
          </a:p>
        </p:txBody>
      </p:sp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129888" y="728063"/>
            <a:ext cx="8853286" cy="803372"/>
          </a:xfrm>
        </p:spPr>
        <p:txBody>
          <a:bodyPr/>
          <a:lstStyle/>
          <a:p>
            <a:pPr marL="0" indent="0" rtl="0">
              <a:buNone/>
            </a:pPr>
            <a:r>
              <a:rPr lang="es-419" sz="1600" dirty="0"/>
              <a:t>Es posible que un dispositivo sea un cliente y un servidor en una red de este tipo. </a:t>
            </a:r>
            <a:r>
              <a:rPr lang="es-419" dirty="0"/>
              <a:t>Este diseño solo se recomienda para redes muy pequeñas. </a:t>
            </a:r>
          </a:p>
          <a:p>
            <a:pPr marL="0" indent="0" rtl="0">
              <a:buNone/>
            </a:pPr>
            <a:r>
              <a:rPr lang="es-419" dirty="0"/>
              <a:t>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5929" y="1643865"/>
            <a:ext cx="4222946" cy="1099334"/>
          </a:xfrm>
          <a:prstGeom prst="rect">
            <a:avLst/>
          </a:prstGeom>
        </p:spPr>
      </p:pic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6482056"/>
              </p:ext>
            </p:extLst>
          </p:nvPr>
        </p:nvGraphicFramePr>
        <p:xfrm>
          <a:off x="129888" y="2743199"/>
          <a:ext cx="8853286" cy="19029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717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815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6705">
                <a:tc>
                  <a:txBody>
                    <a:bodyPr/>
                    <a:lstStyle/>
                    <a:p>
                      <a:pPr rtl="0"/>
                      <a:r>
                        <a:rPr lang="es-419"/>
                        <a:t>Ventajas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/>
                      <a:r>
                        <a:rPr lang="es-419"/>
                        <a:t>Desventajas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977">
                <a:tc>
                  <a:txBody>
                    <a:bodyPr/>
                    <a:lstStyle/>
                    <a:p>
                      <a:pPr algn="l" rtl="0">
                        <a:buFont typeface="Arial"/>
                        <a:buNone/>
                      </a:pPr>
                      <a:r>
                        <a:rPr lang="es-419" b="0" i="0">
                          <a:solidFill>
                            <a:srgbClr val="58585B"/>
                          </a:solidFill>
                          <a:effectLst/>
                          <a:latin typeface="CiscoSans"/>
                        </a:rPr>
                        <a:t>Fácil de configurar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/>
                      <a:r>
                        <a:rPr lang="es-419" sz="14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La administración no está centralizada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6705">
                <a:tc>
                  <a:txBody>
                    <a:bodyPr/>
                    <a:lstStyle/>
                    <a:p>
                      <a:pPr algn="l" rtl="0">
                        <a:buFont typeface="Arial"/>
                        <a:buNone/>
                      </a:pPr>
                      <a:r>
                        <a:rPr lang="es-419" b="0" i="0">
                          <a:solidFill>
                            <a:srgbClr val="58585B"/>
                          </a:solidFill>
                          <a:effectLst/>
                          <a:latin typeface="CiscoSans"/>
                        </a:rPr>
                        <a:t>Menos complejo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/>
                      <a:r>
                        <a:rPr lang="es-419" sz="14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 son tan seguras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0398">
                <a:tc>
                  <a:txBody>
                    <a:bodyPr/>
                    <a:lstStyle/>
                    <a:p>
                      <a:pPr algn="l" rtl="0">
                        <a:buFont typeface="Arial"/>
                        <a:buNone/>
                      </a:pPr>
                      <a:r>
                        <a:rPr lang="es-419" b="0" i="0">
                          <a:solidFill>
                            <a:srgbClr val="58585B"/>
                          </a:solidFill>
                          <a:effectLst/>
                          <a:latin typeface="CiscoSans"/>
                        </a:rPr>
                        <a:t>Reduce los costos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/>
                      <a:r>
                        <a:rPr lang="es-419" sz="14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 son escalables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0398">
                <a:tc>
                  <a:txBody>
                    <a:bodyPr/>
                    <a:lstStyle/>
                    <a:p>
                      <a:pPr algn="l" rtl="0">
                        <a:buFont typeface="Arial"/>
                        <a:buNone/>
                      </a:pPr>
                      <a:r>
                        <a:rPr lang="es-419" b="0" i="0">
                          <a:solidFill>
                            <a:srgbClr val="58585B"/>
                          </a:solidFill>
                          <a:effectLst/>
                          <a:latin typeface="CiscoSans"/>
                        </a:rPr>
                        <a:t>Se utiliza para tareas simples: transferir archivos y compartir impresoras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/>
                      <a:r>
                        <a:rPr lang="es-419" sz="14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Rendimiento</a:t>
                      </a:r>
                      <a:r>
                        <a:rPr lang="es-419" sz="1400" b="0" i="0" kern="1200" baseline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s-419" sz="14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más lento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433941454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s-419" sz="1600"/>
              <a:t>Componentes de red</a:t>
            </a:r>
            <a:br>
              <a:rPr lang="en-US" altLang="en-US" dirty="0"/>
            </a:br>
            <a:r>
              <a:rPr lang="es-419" sz="1600"/>
              <a:t> </a:t>
            </a:r>
            <a:r>
              <a:rPr lang="es-419"/>
              <a:t>Dispositivos finales</a:t>
            </a:r>
          </a:p>
        </p:txBody>
      </p:sp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144065" y="798945"/>
            <a:ext cx="8853286" cy="845557"/>
          </a:xfrm>
        </p:spPr>
        <p:txBody>
          <a:bodyPr/>
          <a:lstStyle/>
          <a:p>
            <a:pPr marL="0" lvl="1" indent="0" rtl="0">
              <a:spcBef>
                <a:spcPts val="600"/>
              </a:spcBef>
              <a:spcAft>
                <a:spcPts val="600"/>
              </a:spcAft>
              <a:buSzPct val="90000"/>
              <a:buNone/>
            </a:pPr>
            <a:r>
              <a:rPr lang="es-419" sz="1500"/>
              <a:t>Un dispositivo final es el punto donde un mensaje se origina o se recibe. Los datos se originan con un dispositivo final, fluyen por la red y llegan a un dispositivo final.</a:t>
            </a:r>
          </a:p>
          <a:p>
            <a:pPr marL="169863" lvl="1" indent="-169863">
              <a:spcBef>
                <a:spcPts val="600"/>
              </a:spcBef>
              <a:spcAft>
                <a:spcPts val="600"/>
              </a:spcAft>
              <a:buSzPct val="90000"/>
              <a:buFont typeface="Wingdings" panose="05000000000000000000" pitchFamily="2" charset="2"/>
              <a:buChar char="§"/>
            </a:pPr>
            <a:endParaRPr lang="en-US" altLang="en-US" sz="1500" dirty="0"/>
          </a:p>
          <a:p>
            <a:endParaRPr lang="en-US" altLang="en-US" dirty="0"/>
          </a:p>
          <a:p>
            <a:pPr marL="0" indent="0" rtl="0">
              <a:buNone/>
            </a:pPr>
            <a:r>
              <a:rPr lang="es-419"/>
              <a:t> 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2779" y="1644502"/>
            <a:ext cx="5437865" cy="29260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08030450"/>
      </p:ext>
    </p:extLst>
  </p:cSld>
  <p:clrMapOvr>
    <a:masterClrMapping/>
  </p:clrMapOvr>
  <p:transition spd="slow">
    <p:wip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COUNT" val="71"/>
  <p:tag name="ARTICULATE_PROJECT_OPEN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Default Theme">
  <a:themeElements>
    <a:clrScheme name="Custom 6">
      <a:dk1>
        <a:srgbClr val="58585B"/>
      </a:dk1>
      <a:lt1>
        <a:srgbClr val="FFFFFF"/>
      </a:lt1>
      <a:dk2>
        <a:srgbClr val="58585B"/>
      </a:dk2>
      <a:lt2>
        <a:srgbClr val="81C569"/>
      </a:lt2>
      <a:accent1>
        <a:srgbClr val="004C69"/>
      </a:accent1>
      <a:accent2>
        <a:srgbClr val="9E0B0F"/>
      </a:accent2>
      <a:accent3>
        <a:srgbClr val="FFFFFF"/>
      </a:accent3>
      <a:accent4>
        <a:srgbClr val="367187"/>
      </a:accent4>
      <a:accent5>
        <a:srgbClr val="38C6F4"/>
      </a:accent5>
      <a:accent6>
        <a:srgbClr val="FBAB18"/>
      </a:accent6>
      <a:hlink>
        <a:srgbClr val="38C6F4"/>
      </a:hlink>
      <a:folHlink>
        <a:srgbClr val="81C569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36A4D7"/>
        </a:solidFill>
        <a:ln>
          <a:noFill/>
        </a:ln>
        <a:effectLst/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Default Theme" id="{A3178FD6-045E-43BB-9FF9-79BDC55288A1}" vid="{B3635A64-254C-4D4D-B1C2-6197525273FD}"/>
    </a:ext>
  </a:extLst>
</a:theme>
</file>

<file path=ppt/theme/theme2.xml><?xml version="1.0" encoding="utf-8"?>
<a:theme xmlns:a="http://schemas.openxmlformats.org/drawingml/2006/main" name="1_Default Theme">
  <a:themeElements>
    <a:clrScheme name="Custom 6">
      <a:dk1>
        <a:srgbClr val="58585B"/>
      </a:dk1>
      <a:lt1>
        <a:srgbClr val="FFFFFF"/>
      </a:lt1>
      <a:dk2>
        <a:srgbClr val="58585B"/>
      </a:dk2>
      <a:lt2>
        <a:srgbClr val="81C569"/>
      </a:lt2>
      <a:accent1>
        <a:srgbClr val="004C69"/>
      </a:accent1>
      <a:accent2>
        <a:srgbClr val="9E0B0F"/>
      </a:accent2>
      <a:accent3>
        <a:srgbClr val="FFFFFF"/>
      </a:accent3>
      <a:accent4>
        <a:srgbClr val="367187"/>
      </a:accent4>
      <a:accent5>
        <a:srgbClr val="38C6F4"/>
      </a:accent5>
      <a:accent6>
        <a:srgbClr val="FBAB18"/>
      </a:accent6>
      <a:hlink>
        <a:srgbClr val="38C6F4"/>
      </a:hlink>
      <a:folHlink>
        <a:srgbClr val="81C569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36A4D7"/>
        </a:solidFill>
        <a:ln>
          <a:noFill/>
        </a:ln>
        <a:effectLst/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ITE7_Chp1_Example-1" id="{4A20ED44-3835-F149-9AE4-C332C230E09E}" vid="{AFB5BC48-58F8-AD45-912F-AE2AD65EB694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16186</TotalTime>
  <Words>4871</Words>
  <Application>Microsoft Office PowerPoint</Application>
  <PresentationFormat>Presentación en pantalla (16:9)</PresentationFormat>
  <Paragraphs>648</Paragraphs>
  <Slides>58</Slides>
  <Notes>57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58</vt:i4>
      </vt:variant>
    </vt:vector>
  </HeadingPairs>
  <TitlesOfParts>
    <vt:vector size="65" baseType="lpstr">
      <vt:lpstr>Arial</vt:lpstr>
      <vt:lpstr>Calibri</vt:lpstr>
      <vt:lpstr>CiscoSans</vt:lpstr>
      <vt:lpstr>CiscoSans ExtraLight</vt:lpstr>
      <vt:lpstr>Wingdings</vt:lpstr>
      <vt:lpstr>Default Theme</vt:lpstr>
      <vt:lpstr>1_Default Theme</vt:lpstr>
      <vt:lpstr>Módulo 1: Las redes en la actualidad</vt:lpstr>
      <vt:lpstr>Objetivos del módulo</vt:lpstr>
      <vt:lpstr>1.1 Las redes afectan nuestras vidas</vt:lpstr>
      <vt:lpstr>Presentación de PowerPoint</vt:lpstr>
      <vt:lpstr>Las redes en la actualidad No hay límites</vt:lpstr>
      <vt:lpstr>1.2 Componentes de red</vt:lpstr>
      <vt:lpstr>Componentes de Red Dispositivos terminales</vt:lpstr>
      <vt:lpstr>Componentes de red Redes Peer to Peer</vt:lpstr>
      <vt:lpstr>Componentes de red  Dispositivos finales</vt:lpstr>
      <vt:lpstr>Componentes de red Dispositivos de red intermedios</vt:lpstr>
      <vt:lpstr>Componentes de red Medios de red</vt:lpstr>
      <vt:lpstr>1.3 Representaciones de red y topologías</vt:lpstr>
      <vt:lpstr>Representaciones de red y topologías Representaciones de red</vt:lpstr>
      <vt:lpstr>Representaciones de red y topologías Diagramas de topología</vt:lpstr>
      <vt:lpstr>1.4 Tipos comunes de redes</vt:lpstr>
      <vt:lpstr>Tipos comunes de redes Redes de múltiples tamaños</vt:lpstr>
      <vt:lpstr>Tipos comunes de redes LAN y WAN</vt:lpstr>
      <vt:lpstr>Tipos comunes de redes  LAN y WAN (continuación) </vt:lpstr>
      <vt:lpstr>Tipos comunes de redes  Internet</vt:lpstr>
      <vt:lpstr>Tipos comunes de redes Intranets y Extranets</vt:lpstr>
      <vt:lpstr>1.5 Conexiones de internet</vt:lpstr>
      <vt:lpstr>Conexiones a Internet Tecnologías de acceso a Internet</vt:lpstr>
      <vt:lpstr>Conexiones de Internet Home and Small Office Conexiones de Internet</vt:lpstr>
      <vt:lpstr>Conexiones de Internet Negocios Conexiones de Internet</vt:lpstr>
      <vt:lpstr>Conexiones a Internet La red convergente</vt:lpstr>
      <vt:lpstr>Conexiones a Internet La red convergente (cont.) </vt:lpstr>
      <vt:lpstr>Conexiones a Internet  Video - Descargue e instale Packet Tracer</vt:lpstr>
      <vt:lpstr>Conexiones a Internet Video - Introducción a Cisco Packet Tracer</vt:lpstr>
      <vt:lpstr>Conexiones de internet Packet Tracer – Representación de red</vt:lpstr>
      <vt:lpstr>1.6 Redes confiables</vt:lpstr>
      <vt:lpstr>Red confiable Arquitectura de red</vt:lpstr>
      <vt:lpstr>Red confiable Tolerancia a fallas</vt:lpstr>
      <vt:lpstr>Red confiable  Escalabilidad</vt:lpstr>
      <vt:lpstr>Red confiable Calidad de servicio</vt:lpstr>
      <vt:lpstr>Red confiable Seguridad de la red</vt:lpstr>
      <vt:lpstr>1.7 Tendencias de red</vt:lpstr>
      <vt:lpstr>Tendencias de red Tendencias recientes</vt:lpstr>
      <vt:lpstr>Tendencias de red Trae tu propio dispositivo</vt:lpstr>
      <vt:lpstr>Tendencias de red Colaboración en línea</vt:lpstr>
      <vt:lpstr>Tendencias de red Comunicación por video</vt:lpstr>
      <vt:lpstr>Tendencias de red Computación en la nube</vt:lpstr>
      <vt:lpstr>Tendencias de red Computación en la nube (Cont.)</vt:lpstr>
      <vt:lpstr>Tendencias de red Tendencias tecnológicas en el hogar</vt:lpstr>
      <vt:lpstr>Tendencias de red Redes de línea eléctrica</vt:lpstr>
      <vt:lpstr>Tendencias de red Banda ancha inalámbrica</vt:lpstr>
      <vt:lpstr>1.8 Seguridad de la red</vt:lpstr>
      <vt:lpstr>Seguridad de la red  Amenazas de seguridad</vt:lpstr>
      <vt:lpstr>Seguridad de la red Amenazas de seguridad (Cont.)</vt:lpstr>
      <vt:lpstr>Seguridad de la red  Soluciones de seguridad</vt:lpstr>
      <vt:lpstr>Seguridad de la red Soluciones de seguridad (Cont.)</vt:lpstr>
      <vt:lpstr>1.9 El profesional de TI</vt:lpstr>
      <vt:lpstr>El profesional de TI  CCNA</vt:lpstr>
      <vt:lpstr>El profesional de TI  Puestos de Trabajo de Redes </vt:lpstr>
      <vt:lpstr>1.10 - Módulo de práctica y cuestionario </vt:lpstr>
      <vt:lpstr>Práctica del módulo y cuestionario ¿Qué aprendí en este módulo?</vt:lpstr>
      <vt:lpstr>Módulo de Práctica y Prueba ¿Qué aprendió en este módulo? (Cont.)</vt:lpstr>
      <vt:lpstr>Módulo 1  Nuevos términos y comandos</vt:lpstr>
      <vt:lpstr>Presentación de PowerPoint</vt:lpstr>
    </vt:vector>
  </TitlesOfParts>
  <Company>Cisco Systems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bvachon@cisco.com</dc:creator>
  <cp:lastModifiedBy>Gaston Donadille</cp:lastModifiedBy>
  <cp:revision>839</cp:revision>
  <dcterms:created xsi:type="dcterms:W3CDTF">2016-08-22T22:27:36Z</dcterms:created>
  <dcterms:modified xsi:type="dcterms:W3CDTF">2021-08-28T11:03:50Z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Offisync_ProviderInitializationData">
    <vt:lpwstr>https://cisco.jiveon.com</vt:lpwstr>
  </property>
  <property fmtid="{D5CDD505-2E9C-101B-9397-08002B2CF9AE}" pid="3" name="Offisync_UpdateToken">
    <vt:lpwstr>1</vt:lpwstr>
  </property>
  <property fmtid="{D5CDD505-2E9C-101B-9397-08002B2CF9AE}" pid="4" name="Offisync_ServerID">
    <vt:lpwstr>07841bbc-cd3c-4a76-827f-75a2226890f4</vt:lpwstr>
  </property>
  <property fmtid="{D5CDD505-2E9C-101B-9397-08002B2CF9AE}" pid="5" name="Offisync_UniqueId">
    <vt:lpwstr>1702406</vt:lpwstr>
  </property>
  <property fmtid="{D5CDD505-2E9C-101B-9397-08002B2CF9AE}" pid="6" name="Jive_VersionGuid">
    <vt:lpwstr>fd96a0b3-f68d-4727-8e4f-2128d37ed30a</vt:lpwstr>
  </property>
  <property fmtid="{D5CDD505-2E9C-101B-9397-08002B2CF9AE}" pid="7" name="Jive_LatestUserAccountName">
    <vt:lpwstr>alljohns</vt:lpwstr>
  </property>
  <property fmtid="{D5CDD505-2E9C-101B-9397-08002B2CF9AE}" pid="8" name="ArticulateGUID">
    <vt:lpwstr>F9A496F7-57D7-4028-9572-D40DFDF3715A</vt:lpwstr>
  </property>
  <property fmtid="{D5CDD505-2E9C-101B-9397-08002B2CF9AE}" pid="9" name="ArticulatePath">
    <vt:lpwstr>ITE7_Chp9_by_jg</vt:lpwstr>
  </property>
</Properties>
</file>